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9" r:id="rId2"/>
    <p:sldId id="290" r:id="rId3"/>
    <p:sldId id="291" r:id="rId4"/>
    <p:sldId id="292" r:id="rId5"/>
    <p:sldId id="285" r:id="rId6"/>
    <p:sldId id="293" r:id="rId7"/>
    <p:sldId id="257" r:id="rId8"/>
    <p:sldId id="280" r:id="rId9"/>
    <p:sldId id="295" r:id="rId10"/>
    <p:sldId id="297" r:id="rId11"/>
    <p:sldId id="296"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269" r:id="rId30"/>
    <p:sldId id="315" r:id="rId31"/>
  </p:sldIdLst>
  <p:sldSz cx="9144000" cy="6858000" type="screen4x3"/>
  <p:notesSz cx="6858000" cy="9144000"/>
  <p:defaultTextStyle>
    <a:defPPr marL="0" marR="0" indent="0" algn="l" defTabSz="735635" rtl="0" fontAlgn="auto" latinLnBrk="1"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defRPr>
    </a:defPPr>
    <a:lvl1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735635" rtl="0" fontAlgn="auto" latinLnBrk="0" hangingPunct="0">
      <a:lnSpc>
        <a:spcPct val="100000"/>
      </a:lnSpc>
      <a:spcBef>
        <a:spcPts val="0"/>
      </a:spcBef>
      <a:spcAft>
        <a:spcPts val="0"/>
      </a:spcAft>
      <a:buClrTx/>
      <a:buSzTx/>
      <a:buFontTx/>
      <a:buNone/>
      <a:tabLst/>
      <a:defRPr kumimoji="0" sz="1448"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5B84"/>
    <a:srgbClr val="F1F6F5"/>
    <a:srgbClr val="CD6485"/>
    <a:srgbClr val="FFB186"/>
    <a:srgbClr val="715882"/>
    <a:srgbClr val="616F80"/>
    <a:srgbClr val="8BB7B4"/>
    <a:srgbClr val="7C98B6"/>
    <a:srgbClr val="FF6685"/>
    <a:srgbClr val="C4DB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89818" autoAdjust="0"/>
  </p:normalViewPr>
  <p:slideViewPr>
    <p:cSldViewPr snapToGrid="0" snapToObjects="1">
      <p:cViewPr varScale="1">
        <p:scale>
          <a:sx n="66" d="100"/>
          <a:sy n="66" d="100"/>
        </p:scale>
        <p:origin x="13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965">
        <a:latin typeface="+mj-lt"/>
        <a:ea typeface="+mj-ea"/>
        <a:cs typeface="+mj-cs"/>
        <a:sym typeface="Helvetica Neue"/>
      </a:defRPr>
    </a:lvl1pPr>
    <a:lvl2pPr indent="183909" latinLnBrk="0">
      <a:defRPr sz="965">
        <a:latin typeface="+mj-lt"/>
        <a:ea typeface="+mj-ea"/>
        <a:cs typeface="+mj-cs"/>
        <a:sym typeface="Helvetica Neue"/>
      </a:defRPr>
    </a:lvl2pPr>
    <a:lvl3pPr indent="367817" latinLnBrk="0">
      <a:defRPr sz="965">
        <a:latin typeface="+mj-lt"/>
        <a:ea typeface="+mj-ea"/>
        <a:cs typeface="+mj-cs"/>
        <a:sym typeface="Helvetica Neue"/>
      </a:defRPr>
    </a:lvl3pPr>
    <a:lvl4pPr indent="551726" latinLnBrk="0">
      <a:defRPr sz="965">
        <a:latin typeface="+mj-lt"/>
        <a:ea typeface="+mj-ea"/>
        <a:cs typeface="+mj-cs"/>
        <a:sym typeface="Helvetica Neue"/>
      </a:defRPr>
    </a:lvl4pPr>
    <a:lvl5pPr indent="735635" latinLnBrk="0">
      <a:defRPr sz="965">
        <a:latin typeface="+mj-lt"/>
        <a:ea typeface="+mj-ea"/>
        <a:cs typeface="+mj-cs"/>
        <a:sym typeface="Helvetica Neue"/>
      </a:defRPr>
    </a:lvl5pPr>
    <a:lvl6pPr indent="919544" latinLnBrk="0">
      <a:defRPr sz="965">
        <a:latin typeface="+mj-lt"/>
        <a:ea typeface="+mj-ea"/>
        <a:cs typeface="+mj-cs"/>
        <a:sym typeface="Helvetica Neue"/>
      </a:defRPr>
    </a:lvl6pPr>
    <a:lvl7pPr indent="1103452" latinLnBrk="0">
      <a:defRPr sz="965">
        <a:latin typeface="+mj-lt"/>
        <a:ea typeface="+mj-ea"/>
        <a:cs typeface="+mj-cs"/>
        <a:sym typeface="Helvetica Neue"/>
      </a:defRPr>
    </a:lvl7pPr>
    <a:lvl8pPr indent="1287361" latinLnBrk="0">
      <a:defRPr sz="965">
        <a:latin typeface="+mj-lt"/>
        <a:ea typeface="+mj-ea"/>
        <a:cs typeface="+mj-cs"/>
        <a:sym typeface="Helvetica Neue"/>
      </a:defRPr>
    </a:lvl8pPr>
    <a:lvl9pPr indent="1471270" latinLnBrk="0">
      <a:defRPr sz="965">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313617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141443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961616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286009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243564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267470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This</a:t>
            </a:r>
            <a:r>
              <a:rPr lang="vi-VN" baseline="0" smtClean="0"/>
              <a:t> has never been done before and I’m willwing to undertake this project which is known as the most difficult part of the job</a:t>
            </a:r>
            <a:endParaRPr lang="en-US"/>
          </a:p>
        </p:txBody>
      </p:sp>
    </p:spTree>
    <p:extLst>
      <p:ext uri="{BB962C8B-B14F-4D97-AF65-F5344CB8AC3E}">
        <p14:creationId xmlns:p14="http://schemas.microsoft.com/office/powerpoint/2010/main" val="2460735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2367113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6632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4260946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84997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3237350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95401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475B"/>
              </a:buClr>
              <a:buSzPts val="1400"/>
              <a:buFont typeface="Avenir"/>
              <a:buNone/>
            </a:pPr>
            <a:r>
              <a:rPr lang="en-US" sz="1400" b="1">
                <a:solidFill>
                  <a:srgbClr val="33475B"/>
                </a:solidFill>
                <a:latin typeface="Avenir"/>
                <a:ea typeface="Avenir"/>
                <a:cs typeface="Avenir"/>
                <a:sym typeface="Avenir"/>
              </a:rPr>
              <a:t>Product Screenshot Full MacBook</a:t>
            </a:r>
            <a:endParaRPr/>
          </a:p>
        </p:txBody>
      </p:sp>
    </p:spTree>
    <p:extLst>
      <p:ext uri="{BB962C8B-B14F-4D97-AF65-F5344CB8AC3E}">
        <p14:creationId xmlns:p14="http://schemas.microsoft.com/office/powerpoint/2010/main" val="169520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2013332" y="837242"/>
            <a:ext cx="5117335" cy="887730"/>
          </a:xfrm>
          <a:prstGeom prst="rect">
            <a:avLst/>
          </a:prstGeom>
        </p:spPr>
        <p:txBody>
          <a:bodyPr>
            <a:normAutofit/>
          </a:bodyPr>
          <a:lstStyle/>
          <a:p>
            <a:r>
              <a:t>Title Text</a:t>
            </a:r>
          </a:p>
        </p:txBody>
      </p:sp>
      <p:sp>
        <p:nvSpPr>
          <p:cNvPr id="21" name="Body Level One…"/>
          <p:cNvSpPr txBox="1">
            <a:spLocks noGrp="1"/>
          </p:cNvSpPr>
          <p:nvPr>
            <p:ph type="body" sz="half" idx="1"/>
          </p:nvPr>
        </p:nvSpPr>
        <p:spPr>
          <a:xfrm>
            <a:off x="756596" y="2413633"/>
            <a:ext cx="7630809" cy="30961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013332" y="837242"/>
            <a:ext cx="5117335" cy="887730"/>
          </a:xfrm>
          <a:prstGeom prst="rect">
            <a:avLst/>
          </a:prstGeom>
        </p:spPr>
        <p:txBody>
          <a:bodyPr>
            <a:normAutofit/>
          </a:bodyPr>
          <a:lstStyle/>
          <a:p>
            <a:r>
              <a:t>Title Text</a:t>
            </a:r>
          </a:p>
        </p:txBody>
      </p:sp>
      <p:sp>
        <p:nvSpPr>
          <p:cNvPr id="39" name="Body Level One…"/>
          <p:cNvSpPr txBox="1">
            <a:spLocks noGrp="1"/>
          </p:cNvSpPr>
          <p:nvPr>
            <p:ph type="body" sz="half" idx="1"/>
          </p:nvPr>
        </p:nvSpPr>
        <p:spPr>
          <a:xfrm>
            <a:off x="457199" y="1577340"/>
            <a:ext cx="3977642" cy="452628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ft Aligned - Orange">
  <p:cSld name="Left Aligned - Orange">
    <p:bg>
      <p:bgPr>
        <a:solidFill>
          <a:srgbClr val="FFFFFF"/>
        </a:solidFill>
        <a:effectLst/>
      </p:bgPr>
    </p:bg>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0" name="Google Shape;20;p3"/>
          <p:cNvPicPr preferRelativeResize="0"/>
          <p:nvPr/>
        </p:nvPicPr>
        <p:blipFill rotWithShape="1">
          <a:blip r:embed="rId3">
            <a:alphaModFix/>
          </a:blip>
          <a:srcRect/>
          <a:stretch/>
        </p:blipFill>
        <p:spPr>
          <a:xfrm>
            <a:off x="8441728" y="5896168"/>
            <a:ext cx="585216" cy="819303"/>
          </a:xfrm>
          <a:prstGeom prst="rect">
            <a:avLst/>
          </a:prstGeom>
          <a:noFill/>
          <a:ln>
            <a:noFill/>
          </a:ln>
        </p:spPr>
      </p:pic>
    </p:spTree>
    <p:extLst>
      <p:ext uri="{BB962C8B-B14F-4D97-AF65-F5344CB8AC3E}">
        <p14:creationId xmlns:p14="http://schemas.microsoft.com/office/powerpoint/2010/main" val="36697073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199" y="274637"/>
            <a:ext cx="8229602" cy="13255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3" name="Body Level One…"/>
          <p:cNvSpPr txBox="1">
            <a:spLocks noGrp="1"/>
          </p:cNvSpPr>
          <p:nvPr>
            <p:ph type="body" idx="1"/>
          </p:nvPr>
        </p:nvSpPr>
        <p:spPr>
          <a:xfrm>
            <a:off x="457199" y="1600200"/>
            <a:ext cx="8229602"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59175" y="6377940"/>
            <a:ext cx="227626" cy="222818"/>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Helvetica"/>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56" r:id="rId4"/>
  </p:sldLayoutIdLst>
  <p:transition spd="med"/>
  <p:txStyles>
    <p:title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p:titleStyle>
    <p:bodyStyle>
      <a:lvl1pPr marL="0" marR="0" indent="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1pPr>
      <a:lvl2pPr marL="0" marR="0" indent="3429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2pPr>
      <a:lvl3pPr marL="0" marR="0" indent="6858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3pPr>
      <a:lvl4pPr marL="0" marR="0" indent="10287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4pPr>
      <a:lvl5pPr marL="0" marR="0" indent="13716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5pPr>
      <a:lvl6pPr marL="0" marR="0" indent="17145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6pPr>
      <a:lvl7pPr marL="0" marR="0" indent="20574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7pPr>
      <a:lvl8pPr marL="0" marR="0" indent="24003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8pPr>
      <a:lvl9pPr marL="0" marR="0" indent="2743200" algn="l" defTabSz="685800" rtl="0" latinLnBrk="0">
        <a:lnSpc>
          <a:spcPct val="100000"/>
        </a:lnSpc>
        <a:spcBef>
          <a:spcPts val="0"/>
        </a:spcBef>
        <a:spcAft>
          <a:spcPts val="0"/>
        </a:spcAft>
        <a:buClrTx/>
        <a:buSzTx/>
        <a:buFontTx/>
        <a:buNone/>
        <a:tabLst/>
        <a:defRPr sz="135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1pPr>
      <a:lvl2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2pPr>
      <a:lvl3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3pPr>
      <a:lvl4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4pPr>
      <a:lvl5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5pPr>
      <a:lvl6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6pPr>
      <a:lvl7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7pPr>
      <a:lvl8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8pPr>
      <a:lvl9pPr marL="0" marR="0" indent="0" algn="r" defTabSz="685800" rtl="0" latinLnBrk="0">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2"/>
          <p:cNvSpPr/>
          <p:nvPr/>
        </p:nvSpPr>
        <p:spPr>
          <a:xfrm>
            <a:off x="0" y="0"/>
            <a:ext cx="8601075" cy="6858000"/>
          </a:xfrm>
          <a:prstGeom prst="rect">
            <a:avLst/>
          </a:prstGeom>
          <a:solidFill>
            <a:srgbClr val="F36050"/>
          </a:solidFill>
          <a:ln w="12700">
            <a:miter lim="400000"/>
          </a:ln>
        </p:spPr>
        <p:txBody>
          <a:bodyPr lIns="34289" rIns="34289"/>
          <a:lstStyle/>
          <a:p>
            <a:endParaRPr sz="1086"/>
          </a:p>
        </p:txBody>
      </p:sp>
      <p:sp>
        <p:nvSpPr>
          <p:cNvPr id="73" name="object 3"/>
          <p:cNvSpPr/>
          <p:nvPr/>
        </p:nvSpPr>
        <p:spPr>
          <a:xfrm rot="10800000" flipV="1">
            <a:off x="5515054" y="0"/>
            <a:ext cx="3628946" cy="6858000"/>
          </a:xfrm>
          <a:custGeom>
            <a:avLst/>
            <a:gdLst/>
            <a:ahLst/>
            <a:cxnLst>
              <a:cxn ang="0">
                <a:pos x="wd2" y="hd2"/>
              </a:cxn>
              <a:cxn ang="5400000">
                <a:pos x="wd2" y="hd2"/>
              </a:cxn>
              <a:cxn ang="10800000">
                <a:pos x="wd2" y="hd2"/>
              </a:cxn>
              <a:cxn ang="16200000">
                <a:pos x="wd2" y="hd2"/>
              </a:cxn>
            </a:cxnLst>
            <a:rect l="0" t="0" r="r" b="b"/>
            <a:pathLst>
              <a:path w="21600" h="21600" extrusionOk="0">
                <a:moveTo>
                  <a:pt x="11177" y="0"/>
                </a:moveTo>
                <a:lnTo>
                  <a:pt x="0" y="0"/>
                </a:lnTo>
                <a:lnTo>
                  <a:pt x="0" y="21600"/>
                </a:lnTo>
                <a:lnTo>
                  <a:pt x="16671" y="21600"/>
                </a:lnTo>
                <a:lnTo>
                  <a:pt x="16733" y="21570"/>
                </a:lnTo>
                <a:lnTo>
                  <a:pt x="16823" y="21480"/>
                </a:lnTo>
                <a:lnTo>
                  <a:pt x="16920" y="21390"/>
                </a:lnTo>
                <a:lnTo>
                  <a:pt x="17024" y="21300"/>
                </a:lnTo>
                <a:lnTo>
                  <a:pt x="17137" y="21240"/>
                </a:lnTo>
                <a:lnTo>
                  <a:pt x="17257" y="21150"/>
                </a:lnTo>
                <a:lnTo>
                  <a:pt x="17556" y="20940"/>
                </a:lnTo>
                <a:lnTo>
                  <a:pt x="17722" y="20820"/>
                </a:lnTo>
                <a:lnTo>
                  <a:pt x="17882" y="20700"/>
                </a:lnTo>
                <a:lnTo>
                  <a:pt x="18037" y="20580"/>
                </a:lnTo>
                <a:lnTo>
                  <a:pt x="18187" y="20460"/>
                </a:lnTo>
                <a:lnTo>
                  <a:pt x="18331" y="20370"/>
                </a:lnTo>
                <a:lnTo>
                  <a:pt x="18471" y="20250"/>
                </a:lnTo>
                <a:lnTo>
                  <a:pt x="18606" y="20160"/>
                </a:lnTo>
                <a:lnTo>
                  <a:pt x="18735" y="20040"/>
                </a:lnTo>
                <a:lnTo>
                  <a:pt x="18861" y="19950"/>
                </a:lnTo>
                <a:lnTo>
                  <a:pt x="18982" y="19860"/>
                </a:lnTo>
                <a:lnTo>
                  <a:pt x="19099" y="19740"/>
                </a:lnTo>
                <a:lnTo>
                  <a:pt x="19211" y="19650"/>
                </a:lnTo>
                <a:lnTo>
                  <a:pt x="19320" y="19560"/>
                </a:lnTo>
                <a:lnTo>
                  <a:pt x="19425" y="19440"/>
                </a:lnTo>
                <a:lnTo>
                  <a:pt x="19526" y="19350"/>
                </a:lnTo>
                <a:lnTo>
                  <a:pt x="19624" y="19260"/>
                </a:lnTo>
                <a:lnTo>
                  <a:pt x="19718" y="19170"/>
                </a:lnTo>
                <a:lnTo>
                  <a:pt x="19809" y="19050"/>
                </a:lnTo>
                <a:lnTo>
                  <a:pt x="19897" y="18960"/>
                </a:lnTo>
                <a:lnTo>
                  <a:pt x="19982" y="18870"/>
                </a:lnTo>
                <a:lnTo>
                  <a:pt x="20064" y="18780"/>
                </a:lnTo>
                <a:lnTo>
                  <a:pt x="20144" y="18690"/>
                </a:lnTo>
                <a:lnTo>
                  <a:pt x="20221" y="18570"/>
                </a:lnTo>
                <a:lnTo>
                  <a:pt x="20296" y="18480"/>
                </a:lnTo>
                <a:lnTo>
                  <a:pt x="20368" y="18390"/>
                </a:lnTo>
                <a:lnTo>
                  <a:pt x="20439" y="18270"/>
                </a:lnTo>
                <a:lnTo>
                  <a:pt x="20508" y="18180"/>
                </a:lnTo>
                <a:lnTo>
                  <a:pt x="20575" y="18090"/>
                </a:lnTo>
                <a:lnTo>
                  <a:pt x="20640" y="17970"/>
                </a:lnTo>
                <a:lnTo>
                  <a:pt x="20704" y="17880"/>
                </a:lnTo>
                <a:lnTo>
                  <a:pt x="20766" y="17760"/>
                </a:lnTo>
                <a:lnTo>
                  <a:pt x="20828" y="17670"/>
                </a:lnTo>
                <a:lnTo>
                  <a:pt x="20888" y="17550"/>
                </a:lnTo>
                <a:lnTo>
                  <a:pt x="20947" y="17430"/>
                </a:lnTo>
                <a:lnTo>
                  <a:pt x="21006" y="17340"/>
                </a:lnTo>
                <a:lnTo>
                  <a:pt x="21064" y="17220"/>
                </a:lnTo>
                <a:lnTo>
                  <a:pt x="21122" y="17100"/>
                </a:lnTo>
                <a:lnTo>
                  <a:pt x="21294" y="16740"/>
                </a:lnTo>
                <a:lnTo>
                  <a:pt x="21345" y="16620"/>
                </a:lnTo>
                <a:lnTo>
                  <a:pt x="21392" y="16500"/>
                </a:lnTo>
                <a:lnTo>
                  <a:pt x="21433" y="16380"/>
                </a:lnTo>
                <a:lnTo>
                  <a:pt x="21470" y="16260"/>
                </a:lnTo>
                <a:lnTo>
                  <a:pt x="21503" y="16140"/>
                </a:lnTo>
                <a:lnTo>
                  <a:pt x="21531" y="16020"/>
                </a:lnTo>
                <a:lnTo>
                  <a:pt x="21554" y="15930"/>
                </a:lnTo>
                <a:lnTo>
                  <a:pt x="21573" y="15810"/>
                </a:lnTo>
                <a:lnTo>
                  <a:pt x="21586" y="15690"/>
                </a:lnTo>
                <a:lnTo>
                  <a:pt x="21596" y="15570"/>
                </a:lnTo>
                <a:lnTo>
                  <a:pt x="21600" y="15450"/>
                </a:lnTo>
                <a:lnTo>
                  <a:pt x="21600" y="15330"/>
                </a:lnTo>
                <a:lnTo>
                  <a:pt x="21595" y="15210"/>
                </a:lnTo>
                <a:lnTo>
                  <a:pt x="21585" y="15090"/>
                </a:lnTo>
                <a:lnTo>
                  <a:pt x="21570" y="14970"/>
                </a:lnTo>
                <a:lnTo>
                  <a:pt x="21551" y="14850"/>
                </a:lnTo>
                <a:lnTo>
                  <a:pt x="21530" y="14730"/>
                </a:lnTo>
                <a:lnTo>
                  <a:pt x="21506" y="14610"/>
                </a:lnTo>
                <a:lnTo>
                  <a:pt x="21480" y="14490"/>
                </a:lnTo>
                <a:lnTo>
                  <a:pt x="21451" y="14340"/>
                </a:lnTo>
                <a:lnTo>
                  <a:pt x="21419" y="14220"/>
                </a:lnTo>
                <a:lnTo>
                  <a:pt x="21384" y="14100"/>
                </a:lnTo>
                <a:lnTo>
                  <a:pt x="21347" y="13980"/>
                </a:lnTo>
                <a:lnTo>
                  <a:pt x="21306" y="13860"/>
                </a:lnTo>
                <a:lnTo>
                  <a:pt x="21263" y="13740"/>
                </a:lnTo>
                <a:lnTo>
                  <a:pt x="21217" y="13620"/>
                </a:lnTo>
                <a:lnTo>
                  <a:pt x="21168" y="13500"/>
                </a:lnTo>
                <a:lnTo>
                  <a:pt x="21116" y="13380"/>
                </a:lnTo>
                <a:lnTo>
                  <a:pt x="21061" y="13260"/>
                </a:lnTo>
                <a:lnTo>
                  <a:pt x="21003" y="13140"/>
                </a:lnTo>
                <a:lnTo>
                  <a:pt x="20941" y="13020"/>
                </a:lnTo>
                <a:lnTo>
                  <a:pt x="20879" y="12900"/>
                </a:lnTo>
                <a:lnTo>
                  <a:pt x="20814" y="12780"/>
                </a:lnTo>
                <a:lnTo>
                  <a:pt x="20748" y="12690"/>
                </a:lnTo>
                <a:lnTo>
                  <a:pt x="20679" y="12570"/>
                </a:lnTo>
                <a:lnTo>
                  <a:pt x="20607" y="12450"/>
                </a:lnTo>
                <a:lnTo>
                  <a:pt x="20531" y="12330"/>
                </a:lnTo>
                <a:lnTo>
                  <a:pt x="20451" y="12210"/>
                </a:lnTo>
                <a:lnTo>
                  <a:pt x="20365" y="12090"/>
                </a:lnTo>
                <a:lnTo>
                  <a:pt x="20279" y="12000"/>
                </a:lnTo>
                <a:lnTo>
                  <a:pt x="20191" y="11880"/>
                </a:lnTo>
                <a:lnTo>
                  <a:pt x="20102" y="11760"/>
                </a:lnTo>
                <a:lnTo>
                  <a:pt x="20012" y="11670"/>
                </a:lnTo>
                <a:lnTo>
                  <a:pt x="19920" y="11550"/>
                </a:lnTo>
                <a:lnTo>
                  <a:pt x="19825" y="11430"/>
                </a:lnTo>
                <a:lnTo>
                  <a:pt x="19727" y="11340"/>
                </a:lnTo>
                <a:lnTo>
                  <a:pt x="19626" y="11220"/>
                </a:lnTo>
                <a:lnTo>
                  <a:pt x="19521" y="11100"/>
                </a:lnTo>
                <a:lnTo>
                  <a:pt x="19412" y="11010"/>
                </a:lnTo>
                <a:lnTo>
                  <a:pt x="19296" y="10890"/>
                </a:lnTo>
                <a:lnTo>
                  <a:pt x="19070" y="10650"/>
                </a:lnTo>
                <a:lnTo>
                  <a:pt x="18954" y="10560"/>
                </a:lnTo>
                <a:lnTo>
                  <a:pt x="18831" y="10440"/>
                </a:lnTo>
                <a:lnTo>
                  <a:pt x="18660" y="10290"/>
                </a:lnTo>
                <a:lnTo>
                  <a:pt x="18496" y="10140"/>
                </a:lnTo>
                <a:lnTo>
                  <a:pt x="18339" y="9990"/>
                </a:lnTo>
                <a:lnTo>
                  <a:pt x="18189" y="9870"/>
                </a:lnTo>
                <a:lnTo>
                  <a:pt x="18046" y="9720"/>
                </a:lnTo>
                <a:lnTo>
                  <a:pt x="17909" y="9600"/>
                </a:lnTo>
                <a:lnTo>
                  <a:pt x="17780" y="9480"/>
                </a:lnTo>
                <a:lnTo>
                  <a:pt x="17657" y="9330"/>
                </a:lnTo>
                <a:lnTo>
                  <a:pt x="17540" y="9210"/>
                </a:lnTo>
                <a:lnTo>
                  <a:pt x="17429" y="9090"/>
                </a:lnTo>
                <a:lnTo>
                  <a:pt x="17325" y="9000"/>
                </a:lnTo>
                <a:lnTo>
                  <a:pt x="17227" y="8880"/>
                </a:lnTo>
                <a:lnTo>
                  <a:pt x="17135" y="8760"/>
                </a:lnTo>
                <a:lnTo>
                  <a:pt x="17048" y="8670"/>
                </a:lnTo>
                <a:lnTo>
                  <a:pt x="16968" y="8550"/>
                </a:lnTo>
                <a:lnTo>
                  <a:pt x="16892" y="8460"/>
                </a:lnTo>
                <a:lnTo>
                  <a:pt x="16823" y="8370"/>
                </a:lnTo>
                <a:lnTo>
                  <a:pt x="16758" y="8280"/>
                </a:lnTo>
                <a:lnTo>
                  <a:pt x="16699" y="8160"/>
                </a:lnTo>
                <a:lnTo>
                  <a:pt x="16645" y="8100"/>
                </a:lnTo>
                <a:lnTo>
                  <a:pt x="16596" y="8010"/>
                </a:lnTo>
                <a:lnTo>
                  <a:pt x="16552" y="7920"/>
                </a:lnTo>
                <a:lnTo>
                  <a:pt x="16512" y="7830"/>
                </a:lnTo>
                <a:lnTo>
                  <a:pt x="16477" y="7740"/>
                </a:lnTo>
                <a:lnTo>
                  <a:pt x="16447" y="7680"/>
                </a:lnTo>
                <a:lnTo>
                  <a:pt x="16421" y="7590"/>
                </a:lnTo>
                <a:lnTo>
                  <a:pt x="16399" y="7530"/>
                </a:lnTo>
                <a:lnTo>
                  <a:pt x="16382" y="7470"/>
                </a:lnTo>
                <a:lnTo>
                  <a:pt x="16368" y="7380"/>
                </a:lnTo>
                <a:lnTo>
                  <a:pt x="16358" y="7320"/>
                </a:lnTo>
                <a:lnTo>
                  <a:pt x="16352" y="7260"/>
                </a:lnTo>
                <a:lnTo>
                  <a:pt x="16350" y="7200"/>
                </a:lnTo>
                <a:lnTo>
                  <a:pt x="16351" y="7140"/>
                </a:lnTo>
                <a:lnTo>
                  <a:pt x="16356" y="7080"/>
                </a:lnTo>
                <a:lnTo>
                  <a:pt x="16375" y="6960"/>
                </a:lnTo>
                <a:lnTo>
                  <a:pt x="16406" y="6840"/>
                </a:lnTo>
                <a:lnTo>
                  <a:pt x="16426" y="6810"/>
                </a:lnTo>
                <a:lnTo>
                  <a:pt x="16449" y="6750"/>
                </a:lnTo>
                <a:lnTo>
                  <a:pt x="16474" y="6690"/>
                </a:lnTo>
                <a:lnTo>
                  <a:pt x="16502" y="6660"/>
                </a:lnTo>
                <a:lnTo>
                  <a:pt x="16532" y="6600"/>
                </a:lnTo>
                <a:lnTo>
                  <a:pt x="16564" y="6570"/>
                </a:lnTo>
                <a:lnTo>
                  <a:pt x="16598" y="6510"/>
                </a:lnTo>
                <a:lnTo>
                  <a:pt x="16634" y="6480"/>
                </a:lnTo>
                <a:lnTo>
                  <a:pt x="16672" y="6420"/>
                </a:lnTo>
                <a:lnTo>
                  <a:pt x="16712" y="6390"/>
                </a:lnTo>
                <a:lnTo>
                  <a:pt x="16754" y="6360"/>
                </a:lnTo>
                <a:lnTo>
                  <a:pt x="16797" y="6300"/>
                </a:lnTo>
                <a:lnTo>
                  <a:pt x="16841" y="6270"/>
                </a:lnTo>
                <a:lnTo>
                  <a:pt x="16887" y="6240"/>
                </a:lnTo>
                <a:lnTo>
                  <a:pt x="16933" y="6180"/>
                </a:lnTo>
                <a:lnTo>
                  <a:pt x="16981" y="6150"/>
                </a:lnTo>
                <a:lnTo>
                  <a:pt x="17030" y="6120"/>
                </a:lnTo>
                <a:lnTo>
                  <a:pt x="17079" y="6090"/>
                </a:lnTo>
                <a:lnTo>
                  <a:pt x="17129" y="6030"/>
                </a:lnTo>
                <a:lnTo>
                  <a:pt x="17231" y="5970"/>
                </a:lnTo>
                <a:lnTo>
                  <a:pt x="17282" y="5940"/>
                </a:lnTo>
                <a:lnTo>
                  <a:pt x="17436" y="5820"/>
                </a:lnTo>
                <a:lnTo>
                  <a:pt x="17539" y="5760"/>
                </a:lnTo>
                <a:lnTo>
                  <a:pt x="17589" y="5730"/>
                </a:lnTo>
                <a:lnTo>
                  <a:pt x="17639" y="5670"/>
                </a:lnTo>
                <a:lnTo>
                  <a:pt x="17688" y="5640"/>
                </a:lnTo>
                <a:lnTo>
                  <a:pt x="17737" y="5610"/>
                </a:lnTo>
                <a:lnTo>
                  <a:pt x="17785" y="5580"/>
                </a:lnTo>
                <a:lnTo>
                  <a:pt x="17831" y="5520"/>
                </a:lnTo>
                <a:lnTo>
                  <a:pt x="17877" y="5490"/>
                </a:lnTo>
                <a:lnTo>
                  <a:pt x="17921" y="5460"/>
                </a:lnTo>
                <a:lnTo>
                  <a:pt x="17964" y="5430"/>
                </a:lnTo>
                <a:lnTo>
                  <a:pt x="18005" y="5370"/>
                </a:lnTo>
                <a:lnTo>
                  <a:pt x="18045" y="5340"/>
                </a:lnTo>
                <a:lnTo>
                  <a:pt x="18083" y="5280"/>
                </a:lnTo>
                <a:lnTo>
                  <a:pt x="18119" y="5250"/>
                </a:lnTo>
                <a:lnTo>
                  <a:pt x="18153" y="5190"/>
                </a:lnTo>
                <a:lnTo>
                  <a:pt x="18185" y="5160"/>
                </a:lnTo>
                <a:lnTo>
                  <a:pt x="18214" y="5100"/>
                </a:lnTo>
                <a:lnTo>
                  <a:pt x="18242" y="5070"/>
                </a:lnTo>
                <a:lnTo>
                  <a:pt x="18267" y="5010"/>
                </a:lnTo>
                <a:lnTo>
                  <a:pt x="18289" y="4950"/>
                </a:lnTo>
                <a:lnTo>
                  <a:pt x="18309" y="4920"/>
                </a:lnTo>
                <a:lnTo>
                  <a:pt x="18339" y="4800"/>
                </a:lnTo>
                <a:lnTo>
                  <a:pt x="18358" y="4680"/>
                </a:lnTo>
                <a:lnTo>
                  <a:pt x="18363" y="4560"/>
                </a:lnTo>
                <a:lnTo>
                  <a:pt x="18360" y="4500"/>
                </a:lnTo>
                <a:lnTo>
                  <a:pt x="18354" y="4440"/>
                </a:lnTo>
                <a:lnTo>
                  <a:pt x="18344" y="4380"/>
                </a:lnTo>
                <a:lnTo>
                  <a:pt x="18330" y="4290"/>
                </a:lnTo>
                <a:lnTo>
                  <a:pt x="18312" y="4230"/>
                </a:lnTo>
                <a:lnTo>
                  <a:pt x="18290" y="4140"/>
                </a:lnTo>
                <a:lnTo>
                  <a:pt x="18263" y="4080"/>
                </a:lnTo>
                <a:lnTo>
                  <a:pt x="18228" y="3990"/>
                </a:lnTo>
                <a:lnTo>
                  <a:pt x="18186" y="3900"/>
                </a:lnTo>
                <a:lnTo>
                  <a:pt x="18139" y="3840"/>
                </a:lnTo>
                <a:lnTo>
                  <a:pt x="18086" y="3750"/>
                </a:lnTo>
                <a:lnTo>
                  <a:pt x="17966" y="3630"/>
                </a:lnTo>
                <a:lnTo>
                  <a:pt x="17825" y="3510"/>
                </a:lnTo>
                <a:lnTo>
                  <a:pt x="17666" y="3390"/>
                </a:lnTo>
                <a:lnTo>
                  <a:pt x="17491" y="3300"/>
                </a:lnTo>
                <a:lnTo>
                  <a:pt x="17397" y="3240"/>
                </a:lnTo>
                <a:lnTo>
                  <a:pt x="17299" y="3210"/>
                </a:lnTo>
                <a:lnTo>
                  <a:pt x="17198" y="3180"/>
                </a:lnTo>
                <a:lnTo>
                  <a:pt x="17094" y="3120"/>
                </a:lnTo>
                <a:lnTo>
                  <a:pt x="16875" y="3060"/>
                </a:lnTo>
                <a:lnTo>
                  <a:pt x="16645" y="3000"/>
                </a:lnTo>
                <a:lnTo>
                  <a:pt x="16405" y="2940"/>
                </a:lnTo>
                <a:lnTo>
                  <a:pt x="16155" y="2880"/>
                </a:lnTo>
                <a:lnTo>
                  <a:pt x="15636" y="2760"/>
                </a:lnTo>
                <a:lnTo>
                  <a:pt x="14686" y="2550"/>
                </a:lnTo>
                <a:lnTo>
                  <a:pt x="14549" y="2490"/>
                </a:lnTo>
                <a:lnTo>
                  <a:pt x="14275" y="2430"/>
                </a:lnTo>
                <a:lnTo>
                  <a:pt x="14139" y="2370"/>
                </a:lnTo>
                <a:lnTo>
                  <a:pt x="14003" y="2340"/>
                </a:lnTo>
                <a:lnTo>
                  <a:pt x="13868" y="2280"/>
                </a:lnTo>
                <a:lnTo>
                  <a:pt x="13734" y="2250"/>
                </a:lnTo>
                <a:lnTo>
                  <a:pt x="13470" y="2130"/>
                </a:lnTo>
                <a:lnTo>
                  <a:pt x="13340" y="2070"/>
                </a:lnTo>
                <a:lnTo>
                  <a:pt x="13212" y="2010"/>
                </a:lnTo>
                <a:lnTo>
                  <a:pt x="12961" y="1890"/>
                </a:lnTo>
                <a:lnTo>
                  <a:pt x="12839" y="1800"/>
                </a:lnTo>
                <a:lnTo>
                  <a:pt x="12719" y="1710"/>
                </a:lnTo>
                <a:lnTo>
                  <a:pt x="12602" y="1650"/>
                </a:lnTo>
                <a:lnTo>
                  <a:pt x="12487" y="1560"/>
                </a:lnTo>
                <a:lnTo>
                  <a:pt x="12375" y="1470"/>
                </a:lnTo>
                <a:lnTo>
                  <a:pt x="12266" y="1380"/>
                </a:lnTo>
                <a:lnTo>
                  <a:pt x="12161" y="1260"/>
                </a:lnTo>
                <a:lnTo>
                  <a:pt x="12058" y="1170"/>
                </a:lnTo>
                <a:lnTo>
                  <a:pt x="11959" y="1050"/>
                </a:lnTo>
                <a:lnTo>
                  <a:pt x="11864" y="930"/>
                </a:lnTo>
                <a:lnTo>
                  <a:pt x="11773" y="810"/>
                </a:lnTo>
                <a:lnTo>
                  <a:pt x="11685" y="690"/>
                </a:lnTo>
                <a:lnTo>
                  <a:pt x="11602" y="540"/>
                </a:lnTo>
                <a:lnTo>
                  <a:pt x="11505" y="390"/>
                </a:lnTo>
                <a:lnTo>
                  <a:pt x="11397" y="270"/>
                </a:lnTo>
                <a:lnTo>
                  <a:pt x="11281" y="120"/>
                </a:lnTo>
                <a:lnTo>
                  <a:pt x="11177" y="0"/>
                </a:lnTo>
                <a:close/>
              </a:path>
            </a:pathLst>
          </a:custGeom>
          <a:solidFill>
            <a:srgbClr val="F1452F"/>
          </a:solidFill>
          <a:ln w="12700">
            <a:miter lim="400000"/>
          </a:ln>
        </p:spPr>
        <p:txBody>
          <a:bodyPr lIns="34289" rIns="34289"/>
          <a:lstStyle/>
          <a:p>
            <a:endParaRPr sz="1086"/>
          </a:p>
        </p:txBody>
      </p:sp>
      <p:sp>
        <p:nvSpPr>
          <p:cNvPr id="74" name="object 4"/>
          <p:cNvSpPr txBox="1"/>
          <p:nvPr/>
        </p:nvSpPr>
        <p:spPr>
          <a:xfrm>
            <a:off x="2697976" y="4522783"/>
            <a:ext cx="4290969" cy="415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9525" algn="ctr">
              <a:spcBef>
                <a:spcPts val="75"/>
              </a:spcBef>
              <a:defRPr sz="3600">
                <a:solidFill>
                  <a:srgbClr val="FFFFFF"/>
                </a:solidFill>
                <a:latin typeface="Poppins Medium"/>
                <a:ea typeface="Poppins Medium"/>
                <a:cs typeface="Poppins Medium"/>
                <a:sym typeface="Poppins Medium"/>
              </a:defRPr>
            </a:pPr>
            <a:endParaRPr sz="2700" dirty="0">
              <a:latin typeface="Arial" panose="020B0604020202020204" pitchFamily="34" charset="0"/>
              <a:ea typeface="Roboto" panose="02000000000000000000" pitchFamily="2" charset="0"/>
              <a:cs typeface="Arial" panose="020B0604020202020204" pitchFamily="34" charset="0"/>
            </a:endParaRPr>
          </a:p>
        </p:txBody>
      </p:sp>
      <p:pic>
        <p:nvPicPr>
          <p:cNvPr id="79" name="pattern-thankyou.png" descr="pattern-thankyou.png"/>
          <p:cNvPicPr>
            <a:picLocks noChangeAspect="1"/>
          </p:cNvPicPr>
          <p:nvPr/>
        </p:nvPicPr>
        <p:blipFill>
          <a:blip r:embed="rId2">
            <a:alphaModFix amt="30000"/>
          </a:blip>
          <a:srcRect l="11302" t="57533" r="47449" b="12771"/>
          <a:stretch>
            <a:fillRect/>
          </a:stretch>
        </p:blipFill>
        <p:spPr>
          <a:xfrm rot="272247" flipH="1">
            <a:off x="-619336" y="-373371"/>
            <a:ext cx="5979162" cy="4161206"/>
          </a:xfrm>
          <a:prstGeom prst="rect">
            <a:avLst/>
          </a:prstGeom>
          <a:ln w="12700">
            <a:miter lim="400000"/>
          </a:ln>
        </p:spPr>
      </p:pic>
      <p:sp>
        <p:nvSpPr>
          <p:cNvPr id="12" name="Thank You!">
            <a:extLst>
              <a:ext uri="{FF2B5EF4-FFF2-40B4-BE49-F238E27FC236}">
                <a16:creationId xmlns:a16="http://schemas.microsoft.com/office/drawing/2014/main" id="{09CD9D59-F323-4546-9157-35D2A6B52DA3}"/>
              </a:ext>
            </a:extLst>
          </p:cNvPr>
          <p:cNvSpPr txBox="1">
            <a:spLocks noGrp="1"/>
          </p:cNvSpPr>
          <p:nvPr>
            <p:ph type="title"/>
          </p:nvPr>
        </p:nvSpPr>
        <p:spPr>
          <a:xfrm>
            <a:off x="1303283" y="1652209"/>
            <a:ext cx="6348038" cy="2465594"/>
          </a:xfrm>
          <a:prstGeom prst="rect">
            <a:avLst/>
          </a:prstGeom>
        </p:spPr>
        <p:txBody>
          <a:bodyPr anchor="t">
            <a:noAutofit/>
          </a:bodyPr>
          <a:lstStyle>
            <a:lvl1pPr marR="5080" indent="12700" algn="ctr">
              <a:lnSpc>
                <a:spcPts val="11400"/>
              </a:lnSpc>
              <a:defRPr sz="13000" b="0">
                <a:solidFill>
                  <a:srgbClr val="F2F2F2"/>
                </a:solidFill>
                <a:latin typeface="Poppins Bold"/>
                <a:ea typeface="Poppins Bold"/>
                <a:cs typeface="Poppins Bold"/>
                <a:sym typeface="Poppins Bold"/>
              </a:defRPr>
            </a:lvl1pPr>
          </a:lstStyle>
          <a:p>
            <a:pPr>
              <a:lnSpc>
                <a:spcPct val="100000"/>
              </a:lnSpc>
            </a:pPr>
            <a:r>
              <a:rPr lang="vi-VN" sz="8000" b="1" smtClean="0">
                <a:latin typeface="Arial Black" panose="020B0604020202020204" pitchFamily="34" charset="0"/>
                <a:ea typeface="Roboto Black" panose="02000000000000000000" pitchFamily="2" charset="0"/>
                <a:cs typeface="Arial Black" panose="020B0604020202020204" pitchFamily="34" charset="0"/>
              </a:rPr>
              <a:t>Internship Report</a:t>
            </a:r>
            <a:endParaRPr sz="8000" b="1" dirty="0">
              <a:latin typeface="Arial Black" panose="020B0604020202020204" pitchFamily="34" charset="0"/>
              <a:ea typeface="Roboto Black" panose="02000000000000000000" pitchFamily="2" charset="0"/>
              <a:cs typeface="Arial Black" panose="020B0604020202020204" pitchFamily="34" charset="0"/>
            </a:endParaRPr>
          </a:p>
        </p:txBody>
      </p:sp>
      <p:sp>
        <p:nvSpPr>
          <p:cNvPr id="2" name="Rectangle 1"/>
          <p:cNvSpPr/>
          <p:nvPr/>
        </p:nvSpPr>
        <p:spPr>
          <a:xfrm>
            <a:off x="542924" y="4653082"/>
            <a:ext cx="6446021" cy="1569658"/>
          </a:xfrm>
          <a:prstGeom prst="rect">
            <a:avLst/>
          </a:prstGeom>
          <a:no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2400" b="0"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Name: Nguyen</a:t>
            </a:r>
            <a:r>
              <a:rPr kumimoji="0" lang="vi-VN" sz="2400" b="0" i="0" u="none" strike="noStrike" cap="none" spc="0" normalizeH="0" smtClean="0">
                <a:ln>
                  <a:noFill/>
                </a:ln>
                <a:solidFill>
                  <a:schemeClr val="bg1"/>
                </a:solidFill>
                <a:effectLst/>
                <a:uFillTx/>
                <a:latin typeface="Arial" panose="020B0604020202020204" pitchFamily="34" charset="0"/>
                <a:cs typeface="Arial" panose="020B0604020202020204" pitchFamily="34" charset="0"/>
                <a:sym typeface="Calibri"/>
              </a:rPr>
              <a:t> Tran Gia Huy</a:t>
            </a:r>
          </a:p>
          <a:p>
            <a:pPr marL="0" marR="0" indent="0" algn="l" defTabSz="914400" rtl="0" fontAlgn="auto" latinLnBrk="0" hangingPunct="0">
              <a:lnSpc>
                <a:spcPct val="100000"/>
              </a:lnSpc>
              <a:spcBef>
                <a:spcPts val="0"/>
              </a:spcBef>
              <a:spcAft>
                <a:spcPts val="0"/>
              </a:spcAft>
              <a:buClrTx/>
              <a:buSzTx/>
              <a:buFontTx/>
              <a:buNone/>
              <a:tabLst/>
            </a:pPr>
            <a:r>
              <a:rPr lang="vi-VN" sz="2400" baseline="0" smtClean="0">
                <a:solidFill>
                  <a:schemeClr val="bg1"/>
                </a:solidFill>
                <a:latin typeface="Arial" panose="020B0604020202020204" pitchFamily="34" charset="0"/>
                <a:cs typeface="Arial" panose="020B0604020202020204" pitchFamily="34" charset="0"/>
              </a:rPr>
              <a:t>Student’s ID: 20520106</a:t>
            </a:r>
          </a:p>
          <a:p>
            <a:pPr marL="0" marR="0" indent="0" algn="l" defTabSz="914400" rtl="0" fontAlgn="auto" latinLnBrk="0" hangingPunct="0">
              <a:lnSpc>
                <a:spcPct val="100000"/>
              </a:lnSpc>
              <a:spcBef>
                <a:spcPts val="0"/>
              </a:spcBef>
              <a:spcAft>
                <a:spcPts val="0"/>
              </a:spcAft>
              <a:buClrTx/>
              <a:buSzTx/>
              <a:buFontTx/>
              <a:buNone/>
              <a:tabLst/>
            </a:pPr>
            <a:r>
              <a:rPr kumimoji="0" lang="vi-VN" sz="2400" b="0" i="0" u="none" strike="noStrike" cap="none" spc="0" normalizeH="0" smtClean="0">
                <a:ln>
                  <a:noFill/>
                </a:ln>
                <a:solidFill>
                  <a:schemeClr val="bg1"/>
                </a:solidFill>
                <a:effectLst/>
                <a:uFillTx/>
                <a:latin typeface="Arial" panose="020B0604020202020204" pitchFamily="34" charset="0"/>
                <a:cs typeface="Arial" panose="020B0604020202020204" pitchFamily="34" charset="0"/>
                <a:sym typeface="Calibri"/>
              </a:rPr>
              <a:t>Class: KHBC2020</a:t>
            </a:r>
          </a:p>
          <a:p>
            <a:pPr marL="0" marR="0" indent="0" algn="l" defTabSz="914400" rtl="0" fontAlgn="auto" latinLnBrk="0" hangingPunct="0">
              <a:lnSpc>
                <a:spcPct val="100000"/>
              </a:lnSpc>
              <a:spcBef>
                <a:spcPts val="0"/>
              </a:spcBef>
              <a:spcAft>
                <a:spcPts val="0"/>
              </a:spcAft>
              <a:buClrTx/>
              <a:buSzTx/>
              <a:buFontTx/>
              <a:buNone/>
              <a:tabLst/>
            </a:pPr>
            <a:r>
              <a:rPr lang="vi-VN" sz="2400" baseline="0" smtClean="0">
                <a:solidFill>
                  <a:schemeClr val="bg1"/>
                </a:solidFill>
                <a:latin typeface="Arial" panose="020B0604020202020204" pitchFamily="34" charset="0"/>
                <a:cs typeface="Arial" panose="020B0604020202020204" pitchFamily="34" charset="0"/>
              </a:rPr>
              <a:t>Internship</a:t>
            </a:r>
            <a:r>
              <a:rPr lang="vi-VN" sz="2400" smtClean="0">
                <a:solidFill>
                  <a:schemeClr val="bg1"/>
                </a:solidFill>
                <a:latin typeface="Arial" panose="020B0604020202020204" pitchFamily="34" charset="0"/>
                <a:cs typeface="Arial" panose="020B0604020202020204" pitchFamily="34" charset="0"/>
              </a:rPr>
              <a:t> Company: Minh Phuc Telecom</a:t>
            </a:r>
            <a:endParaRPr kumimoji="0" lang="en-US" sz="2400" b="0"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39626170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5" name="Google Shape;105;p17"/>
          <p:cNvSpPr txBox="1"/>
          <p:nvPr/>
        </p:nvSpPr>
        <p:spPr>
          <a:xfrm>
            <a:off x="318689" y="3873186"/>
            <a:ext cx="2988000" cy="15852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solidFill>
                <a:srgbClr val="FFFFFF"/>
              </a:solidFill>
              <a:latin typeface="Avenir"/>
              <a:ea typeface="Avenir"/>
              <a:cs typeface="Avenir"/>
              <a:sym typeface="Avenir"/>
            </a:endParaRPr>
          </a:p>
        </p:txBody>
      </p:sp>
      <p:sp>
        <p:nvSpPr>
          <p:cNvPr id="5" name="TextBox 4"/>
          <p:cNvSpPr txBox="1"/>
          <p:nvPr/>
        </p:nvSpPr>
        <p:spPr>
          <a:xfrm>
            <a:off x="166289" y="2305616"/>
            <a:ext cx="1898038"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ea typeface="Avenir"/>
                <a:cs typeface="Arial" panose="020B0604020202020204" pitchFamily="34" charset="0"/>
                <a:sym typeface="Avenir"/>
              </a:rPr>
              <a:t>Using Python to separate and transpose  from horizontal to vertical tables to analytically clearly </a:t>
            </a:r>
            <a:r>
              <a:rPr lang="en-US" sz="2000" i="1" smtClean="0">
                <a:solidFill>
                  <a:schemeClr val="bg1"/>
                </a:solidFill>
                <a:latin typeface="Arial" panose="020B0604020202020204" pitchFamily="34" charset="0"/>
                <a:ea typeface="Avenir"/>
                <a:cs typeface="Arial" panose="020B0604020202020204" pitchFamily="34" charset="0"/>
                <a:sym typeface="Avenir"/>
              </a:rPr>
              <a:t>data</a:t>
            </a:r>
            <a:endParaRPr kumimoji="0" lang="en-US" sz="2000" b="0"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6" name="TextBox 5"/>
          <p:cNvSpPr txBox="1"/>
          <p:nvPr/>
        </p:nvSpPr>
        <p:spPr>
          <a:xfrm>
            <a:off x="318689" y="384372"/>
            <a:ext cx="192578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32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Stage 2</a:t>
            </a:r>
            <a:endParaRPr kumimoji="0" lang="en-US" sz="32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7" name="Picture 6"/>
          <p:cNvPicPr>
            <a:picLocks noChangeAspect="1"/>
          </p:cNvPicPr>
          <p:nvPr/>
        </p:nvPicPr>
        <p:blipFill>
          <a:blip r:embed="rId3"/>
          <a:stretch>
            <a:fillRect/>
          </a:stretch>
        </p:blipFill>
        <p:spPr>
          <a:xfrm>
            <a:off x="2325367" y="533017"/>
            <a:ext cx="6668431" cy="5487166"/>
          </a:xfrm>
          <a:prstGeom prst="rect">
            <a:avLst/>
          </a:prstGeom>
          <a:ln>
            <a:solidFill>
              <a:schemeClr val="tx1"/>
            </a:solidFill>
          </a:ln>
        </p:spPr>
      </p:pic>
    </p:spTree>
    <p:extLst>
      <p:ext uri="{BB962C8B-B14F-4D97-AF65-F5344CB8AC3E}">
        <p14:creationId xmlns:p14="http://schemas.microsoft.com/office/powerpoint/2010/main" val="3416107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604525" y="1737376"/>
            <a:ext cx="1898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vi-VN" sz="2000" i="1" smtClean="0">
                <a:solidFill>
                  <a:schemeClr val="bg1"/>
                </a:solidFill>
                <a:latin typeface="Arial" panose="020B0604020202020204" pitchFamily="34" charset="0"/>
                <a:cs typeface="Arial" panose="020B0604020202020204" pitchFamily="34" charset="0"/>
              </a:rPr>
              <a:t>Result</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6" name="TextBox 5"/>
          <p:cNvSpPr txBox="1"/>
          <p:nvPr/>
        </p:nvSpPr>
        <p:spPr>
          <a:xfrm>
            <a:off x="271980" y="367166"/>
            <a:ext cx="192578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32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Stage 2</a:t>
            </a:r>
            <a:endParaRPr kumimoji="0" lang="en-US" sz="32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0" name="Picture 9"/>
          <p:cNvPicPr/>
          <p:nvPr/>
        </p:nvPicPr>
        <p:blipFill>
          <a:blip r:embed="rId3"/>
          <a:stretch>
            <a:fillRect/>
          </a:stretch>
        </p:blipFill>
        <p:spPr>
          <a:xfrm>
            <a:off x="2502563" y="166502"/>
            <a:ext cx="6336637" cy="3706683"/>
          </a:xfrm>
          <a:prstGeom prst="rect">
            <a:avLst/>
          </a:prstGeom>
          <a:ln>
            <a:solidFill>
              <a:schemeClr val="tx1"/>
            </a:solidFill>
          </a:ln>
        </p:spPr>
      </p:pic>
      <p:sp>
        <p:nvSpPr>
          <p:cNvPr id="7" name="TextBox 6"/>
          <p:cNvSpPr txBox="1"/>
          <p:nvPr/>
        </p:nvSpPr>
        <p:spPr>
          <a:xfrm>
            <a:off x="130499" y="3355849"/>
            <a:ext cx="1906988" cy="3477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a:r>
              <a:rPr lang="en-US" sz="2000" i="1">
                <a:solidFill>
                  <a:schemeClr val="bg1"/>
                </a:solidFill>
                <a:latin typeface="Arial" panose="020B0604020202020204" pitchFamily="34" charset="0"/>
                <a:cs typeface="Arial" panose="020B0604020202020204" pitchFamily="34" charset="0"/>
              </a:rPr>
              <a:t>Then, open a new file exporting currently and deleting the first columns of index to make valuable information in table more clearly</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3" name="Picture 12"/>
          <p:cNvPicPr/>
          <p:nvPr/>
        </p:nvPicPr>
        <p:blipFill>
          <a:blip r:embed="rId4"/>
          <a:stretch>
            <a:fillRect/>
          </a:stretch>
        </p:blipFill>
        <p:spPr>
          <a:xfrm>
            <a:off x="2555730" y="4422617"/>
            <a:ext cx="1545217" cy="1839638"/>
          </a:xfrm>
          <a:prstGeom prst="rect">
            <a:avLst/>
          </a:prstGeom>
          <a:ln>
            <a:solidFill>
              <a:schemeClr val="tx1"/>
            </a:solidFill>
          </a:ln>
        </p:spPr>
      </p:pic>
      <p:sp>
        <p:nvSpPr>
          <p:cNvPr id="14" name="Right Arrow 13"/>
          <p:cNvSpPr/>
          <p:nvPr/>
        </p:nvSpPr>
        <p:spPr>
          <a:xfrm>
            <a:off x="4210048" y="5094786"/>
            <a:ext cx="971552" cy="523875"/>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p:cNvPicPr/>
          <p:nvPr/>
        </p:nvPicPr>
        <p:blipFill>
          <a:blip r:embed="rId5">
            <a:extLst>
              <a:ext uri="{28A0092B-C50C-407E-A947-70E740481C1C}">
                <a14:useLocalDpi xmlns:a14="http://schemas.microsoft.com/office/drawing/2010/main" val="0"/>
              </a:ext>
            </a:extLst>
          </a:blip>
          <a:stretch>
            <a:fillRect/>
          </a:stretch>
        </p:blipFill>
        <p:spPr>
          <a:xfrm>
            <a:off x="5319278" y="4360705"/>
            <a:ext cx="3519921" cy="1901550"/>
          </a:xfrm>
          <a:prstGeom prst="rect">
            <a:avLst/>
          </a:prstGeom>
          <a:ln>
            <a:solidFill>
              <a:schemeClr val="tx1"/>
            </a:solidFill>
          </a:ln>
        </p:spPr>
      </p:pic>
      <p:sp>
        <p:nvSpPr>
          <p:cNvPr id="17" name="Multiply 16"/>
          <p:cNvSpPr/>
          <p:nvPr/>
        </p:nvSpPr>
        <p:spPr>
          <a:xfrm>
            <a:off x="5366903" y="4075590"/>
            <a:ext cx="1047065" cy="2571968"/>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170064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5" name="Google Shape;105;p17"/>
          <p:cNvSpPr txBox="1"/>
          <p:nvPr/>
        </p:nvSpPr>
        <p:spPr>
          <a:xfrm>
            <a:off x="318689" y="3873186"/>
            <a:ext cx="2988000" cy="15852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solidFill>
                <a:srgbClr val="FFFFFF"/>
              </a:solidFill>
              <a:latin typeface="Avenir"/>
              <a:ea typeface="Avenir"/>
              <a:cs typeface="Avenir"/>
              <a:sym typeface="Avenir"/>
            </a:endParaRPr>
          </a:p>
        </p:txBody>
      </p:sp>
      <p:sp>
        <p:nvSpPr>
          <p:cNvPr id="5" name="TextBox 4"/>
          <p:cNvSpPr txBox="1"/>
          <p:nvPr/>
        </p:nvSpPr>
        <p:spPr>
          <a:xfrm>
            <a:off x="41582" y="948700"/>
            <a:ext cx="2341384"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kumimoji="0" lang="vi-VN" sz="3200" b="1"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Extra-task</a:t>
            </a:r>
            <a:endParaRPr kumimoji="0" lang="en-US" sz="3200" b="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6" name="TextBox 5"/>
          <p:cNvSpPr txBox="1"/>
          <p:nvPr/>
        </p:nvSpPr>
        <p:spPr>
          <a:xfrm>
            <a:off x="249383" y="363927"/>
            <a:ext cx="192578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32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Stage 3</a:t>
            </a:r>
            <a:endParaRPr kumimoji="0" lang="en-US" sz="32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7" name="TextBox 6"/>
          <p:cNvSpPr txBox="1"/>
          <p:nvPr/>
        </p:nvSpPr>
        <p:spPr>
          <a:xfrm>
            <a:off x="51972" y="1690063"/>
            <a:ext cx="2015810" cy="3477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cs typeface="Arial" panose="020B0604020202020204" pitchFamily="34" charset="0"/>
              </a:rPr>
              <a:t>Using Python to delete temporary and copy files for less than 2 days during working period. Finally, just only save all the main files needed to continue working with them.</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8" name="Picture 7"/>
          <p:cNvPicPr/>
          <p:nvPr/>
        </p:nvPicPr>
        <p:blipFill>
          <a:blip r:embed="rId3"/>
          <a:stretch>
            <a:fillRect/>
          </a:stretch>
        </p:blipFill>
        <p:spPr>
          <a:xfrm>
            <a:off x="2382966" y="170353"/>
            <a:ext cx="6470089" cy="4706448"/>
          </a:xfrm>
          <a:prstGeom prst="rect">
            <a:avLst/>
          </a:prstGeom>
        </p:spPr>
      </p:pic>
      <p:sp>
        <p:nvSpPr>
          <p:cNvPr id="9" name="TextBox 8"/>
          <p:cNvSpPr txBox="1"/>
          <p:nvPr/>
        </p:nvSpPr>
        <p:spPr>
          <a:xfrm>
            <a:off x="576817" y="5958139"/>
            <a:ext cx="1898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vi-VN" sz="2000" i="1" smtClean="0">
                <a:solidFill>
                  <a:schemeClr val="bg1"/>
                </a:solidFill>
                <a:latin typeface="Arial" panose="020B0604020202020204" pitchFamily="34" charset="0"/>
                <a:cs typeface="Arial" panose="020B0604020202020204" pitchFamily="34" charset="0"/>
              </a:rPr>
              <a:t>Result</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0" name="Picture 9"/>
          <p:cNvPicPr/>
          <p:nvPr/>
        </p:nvPicPr>
        <p:blipFill>
          <a:blip r:embed="rId4"/>
          <a:stretch>
            <a:fillRect/>
          </a:stretch>
        </p:blipFill>
        <p:spPr>
          <a:xfrm>
            <a:off x="2442598" y="5498110"/>
            <a:ext cx="6410457" cy="1100455"/>
          </a:xfrm>
          <a:prstGeom prst="rect">
            <a:avLst/>
          </a:prstGeom>
          <a:ln>
            <a:solidFill>
              <a:schemeClr val="tx1"/>
            </a:solidFill>
          </a:ln>
        </p:spPr>
      </p:pic>
      <p:sp>
        <p:nvSpPr>
          <p:cNvPr id="11" name="Rectangle 10"/>
          <p:cNvSpPr/>
          <p:nvPr/>
        </p:nvSpPr>
        <p:spPr>
          <a:xfrm flipV="1">
            <a:off x="4298364" y="5122616"/>
            <a:ext cx="2933709" cy="45719"/>
          </a:xfrm>
          <a:prstGeom prst="rect">
            <a:avLst/>
          </a:prstGeom>
          <a:solidFill>
            <a:schemeClr val="accent2">
              <a:lumMod val="75000"/>
            </a:schemeClr>
          </a:solidFill>
          <a:ln w="25400" cap="flat">
            <a:solidFill>
              <a:schemeClr val="accent2">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1472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p:cNvSpPr txBox="1"/>
          <p:nvPr/>
        </p:nvSpPr>
        <p:spPr>
          <a:xfrm>
            <a:off x="271980" y="367166"/>
            <a:ext cx="192578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32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Stage 4</a:t>
            </a:r>
            <a:endParaRPr kumimoji="0" lang="en-US" sz="32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11" name="TextBox 10"/>
          <p:cNvSpPr txBox="1"/>
          <p:nvPr/>
        </p:nvSpPr>
        <p:spPr>
          <a:xfrm>
            <a:off x="117054" y="1124029"/>
            <a:ext cx="2015810"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cs typeface="Arial" panose="020B0604020202020204" pitchFamily="34" charset="0"/>
              </a:rPr>
              <a:t>Importing each database into Power BI fields to </a:t>
            </a:r>
            <a:r>
              <a:rPr lang="en-US" sz="2000" i="1" smtClean="0">
                <a:solidFill>
                  <a:schemeClr val="bg1"/>
                </a:solidFill>
                <a:latin typeface="Arial" panose="020B0604020202020204" pitchFamily="34" charset="0"/>
                <a:cs typeface="Arial" panose="020B0604020202020204" pitchFamily="34" charset="0"/>
              </a:rPr>
              <a:t>compare</a:t>
            </a:r>
            <a:r>
              <a:rPr lang="vi-VN" sz="2000" i="1" smtClean="0">
                <a:solidFill>
                  <a:schemeClr val="bg1"/>
                </a:solidFill>
                <a:latin typeface="Arial" panose="020B0604020202020204" pitchFamily="34" charset="0"/>
                <a:cs typeface="Arial" panose="020B0604020202020204" pitchFamily="34" charset="0"/>
              </a:rPr>
              <a:t> and demonstrate. </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2" name="Picture 11"/>
          <p:cNvPicPr/>
          <p:nvPr/>
        </p:nvPicPr>
        <p:blipFill>
          <a:blip r:embed="rId3"/>
          <a:stretch>
            <a:fillRect/>
          </a:stretch>
        </p:blipFill>
        <p:spPr>
          <a:xfrm>
            <a:off x="2447145" y="133276"/>
            <a:ext cx="6392055" cy="3080979"/>
          </a:xfrm>
          <a:prstGeom prst="rect">
            <a:avLst/>
          </a:prstGeom>
          <a:ln>
            <a:solidFill>
              <a:schemeClr val="tx1"/>
            </a:solidFill>
          </a:ln>
        </p:spPr>
      </p:pic>
      <p:sp>
        <p:nvSpPr>
          <p:cNvPr id="15" name="Rectangle 14"/>
          <p:cNvSpPr/>
          <p:nvPr/>
        </p:nvSpPr>
        <p:spPr>
          <a:xfrm>
            <a:off x="7782879" y="789709"/>
            <a:ext cx="945485" cy="2299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 name="Picture 17"/>
          <p:cNvPicPr/>
          <p:nvPr/>
        </p:nvPicPr>
        <p:blipFill>
          <a:blip r:embed="rId3"/>
          <a:stretch>
            <a:fillRect/>
          </a:stretch>
        </p:blipFill>
        <p:spPr>
          <a:xfrm>
            <a:off x="2447145" y="3347531"/>
            <a:ext cx="6499438" cy="3361971"/>
          </a:xfrm>
          <a:prstGeom prst="rect">
            <a:avLst/>
          </a:prstGeom>
          <a:ln>
            <a:solidFill>
              <a:schemeClr val="tx1"/>
            </a:solidFill>
          </a:ln>
        </p:spPr>
      </p:pic>
      <p:sp>
        <p:nvSpPr>
          <p:cNvPr id="19" name="TextBox 18"/>
          <p:cNvSpPr txBox="1"/>
          <p:nvPr/>
        </p:nvSpPr>
        <p:spPr>
          <a:xfrm>
            <a:off x="129402" y="3816900"/>
            <a:ext cx="2003462"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cs typeface="Arial" panose="020B0604020202020204" pitchFamily="34" charset="0"/>
              </a:rPr>
              <a:t>Additionally, using query options to count  and create a total or average  for suitable values with each table, then edit the charts</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20" name="Right Arrow 19"/>
          <p:cNvSpPr/>
          <p:nvPr/>
        </p:nvSpPr>
        <p:spPr>
          <a:xfrm>
            <a:off x="7119503" y="4520685"/>
            <a:ext cx="971552" cy="5238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ight Arrow 20"/>
          <p:cNvSpPr/>
          <p:nvPr/>
        </p:nvSpPr>
        <p:spPr>
          <a:xfrm rot="16200000">
            <a:off x="7980651" y="5620397"/>
            <a:ext cx="971552" cy="5238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Rectangle 1"/>
          <p:cNvSpPr/>
          <p:nvPr/>
        </p:nvSpPr>
        <p:spPr>
          <a:xfrm>
            <a:off x="8128000" y="4654550"/>
            <a:ext cx="600365" cy="222250"/>
          </a:xfrm>
          <a:prstGeom prst="rect">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Rectangle 21"/>
          <p:cNvSpPr/>
          <p:nvPr/>
        </p:nvSpPr>
        <p:spPr>
          <a:xfrm>
            <a:off x="8127999" y="5136935"/>
            <a:ext cx="600365" cy="222250"/>
          </a:xfrm>
          <a:prstGeom prst="rect">
            <a:avLst/>
          </a:prstGeom>
          <a:noFill/>
          <a:ln w="127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081768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4000" cy="384829"/>
          </a:xfrm>
          <a:prstGeom prst="rect">
            <a:avLst/>
          </a:prstGeom>
          <a:solidFill>
            <a:srgbClr val="F36050"/>
          </a:solidFill>
          <a:ln w="12700">
            <a:miter lim="400000"/>
          </a:ln>
        </p:spPr>
        <p:txBody>
          <a:bodyPr lIns="34289" rIns="34289"/>
          <a:lstStyle/>
          <a:p>
            <a:endParaRPr sz="1086"/>
          </a:p>
        </p:txBody>
      </p:sp>
      <p:sp>
        <p:nvSpPr>
          <p:cNvPr id="8" name="Title 1"/>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9" name="Google Shape;1384;p161"/>
          <p:cNvSpPr txBox="1">
            <a:spLocks noGrp="1"/>
          </p:cNvSpPr>
          <p:nvPr>
            <p:ph type="title"/>
          </p:nvPr>
        </p:nvSpPr>
        <p:spPr>
          <a:xfrm>
            <a:off x="2960836" y="-136271"/>
            <a:ext cx="7867351"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smtClean="0">
                <a:solidFill>
                  <a:schemeClr val="bg1"/>
                </a:solidFill>
                <a:latin typeface="Helvetica" charset="0"/>
                <a:ea typeface="Helvetica" charset="0"/>
                <a:cs typeface="Helvetica" charset="0"/>
              </a:rPr>
              <a:t>Result of the project 1</a:t>
            </a:r>
            <a:endParaRPr sz="2800" dirty="0">
              <a:solidFill>
                <a:schemeClr val="bg1"/>
              </a:solidFill>
              <a:latin typeface="Helvetica" charset="0"/>
              <a:ea typeface="Helvetica" charset="0"/>
              <a:cs typeface="Helvetica" charset="0"/>
            </a:endParaRPr>
          </a:p>
        </p:txBody>
      </p:sp>
      <p:pic>
        <p:nvPicPr>
          <p:cNvPr id="16" name="Picture 15"/>
          <p:cNvPicPr/>
          <p:nvPr/>
        </p:nvPicPr>
        <p:blipFill>
          <a:blip r:embed="rId2"/>
          <a:stretch>
            <a:fillRect/>
          </a:stretch>
        </p:blipFill>
        <p:spPr>
          <a:xfrm>
            <a:off x="3095489" y="484166"/>
            <a:ext cx="5886808" cy="2898584"/>
          </a:xfrm>
          <a:prstGeom prst="rect">
            <a:avLst/>
          </a:prstGeom>
          <a:ln>
            <a:solidFill>
              <a:schemeClr val="tx1"/>
            </a:solidFill>
          </a:ln>
        </p:spPr>
      </p:pic>
      <p:sp>
        <p:nvSpPr>
          <p:cNvPr id="3" name="Rectangle 2"/>
          <p:cNvSpPr/>
          <p:nvPr/>
        </p:nvSpPr>
        <p:spPr>
          <a:xfrm>
            <a:off x="253043" y="1878562"/>
            <a:ext cx="2707793" cy="338554"/>
          </a:xfrm>
          <a:prstGeom prst="rect">
            <a:avLst/>
          </a:prstGeom>
        </p:spPr>
        <p:txBody>
          <a:bodyPr wrap="non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1</a:t>
            </a:r>
            <a:r>
              <a:rPr lang="en-US" sz="1600" b="1" smtClean="0">
                <a:latin typeface="Times New Roman" panose="02020603050405020304" pitchFamily="18" charset="0"/>
                <a:ea typeface="Calibri" panose="020F0502020204030204" pitchFamily="34" charset="0"/>
              </a:rPr>
              <a:t>: Tình hình nhân sự </a:t>
            </a:r>
            <a:endParaRPr lang="en-US" sz="1600">
              <a:latin typeface="Times New Roman" panose="02020603050405020304" pitchFamily="18" charset="0"/>
              <a:ea typeface="Calibri" panose="020F0502020204030204" pitchFamily="34" charset="0"/>
            </a:endParaRPr>
          </a:p>
        </p:txBody>
      </p:sp>
      <p:pic>
        <p:nvPicPr>
          <p:cNvPr id="17" name="Picture 16"/>
          <p:cNvPicPr/>
          <p:nvPr/>
        </p:nvPicPr>
        <p:blipFill>
          <a:blip r:embed="rId3"/>
          <a:stretch>
            <a:fillRect/>
          </a:stretch>
        </p:blipFill>
        <p:spPr>
          <a:xfrm>
            <a:off x="3095488" y="3611513"/>
            <a:ext cx="5886808" cy="3137630"/>
          </a:xfrm>
          <a:prstGeom prst="rect">
            <a:avLst/>
          </a:prstGeom>
          <a:ln>
            <a:solidFill>
              <a:schemeClr val="tx1"/>
            </a:solidFill>
          </a:ln>
        </p:spPr>
      </p:pic>
      <p:sp>
        <p:nvSpPr>
          <p:cNvPr id="4" name="Rectangle 3"/>
          <p:cNvSpPr/>
          <p:nvPr/>
        </p:nvSpPr>
        <p:spPr>
          <a:xfrm>
            <a:off x="469433" y="4887940"/>
            <a:ext cx="2275011" cy="584775"/>
          </a:xfrm>
          <a:prstGeom prst="rect">
            <a:avLst/>
          </a:prstGeom>
        </p:spPr>
        <p:txBody>
          <a:bodyPr wrap="squar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2</a:t>
            </a:r>
            <a:r>
              <a:rPr lang="en-US" sz="1600" b="1" smtClean="0">
                <a:latin typeface="Times New Roman" panose="02020603050405020304" pitchFamily="18" charset="0"/>
                <a:ea typeface="Calibri" panose="020F0502020204030204" pitchFamily="34" charset="0"/>
              </a:rPr>
              <a:t>: </a:t>
            </a:r>
            <a:r>
              <a:rPr lang="en-US" sz="1600" b="1">
                <a:latin typeface="Times New Roman" panose="02020603050405020304" pitchFamily="18" charset="0"/>
                <a:ea typeface="Calibri" panose="020F0502020204030204" pitchFamily="34" charset="0"/>
              </a:rPr>
              <a:t>Số khách hàng đang quản lý</a:t>
            </a:r>
            <a:endParaRPr lang="en-US" sz="1600">
              <a:latin typeface="Times New Roman" panose="02020603050405020304" pitchFamily="18" charset="0"/>
              <a:ea typeface="Calibri" panose="020F0502020204030204" pitchFamily="34" charset="0"/>
            </a:endParaRPr>
          </a:p>
        </p:txBody>
      </p:sp>
      <p:cxnSp>
        <p:nvCxnSpPr>
          <p:cNvPr id="20" name="Straight Connector 19"/>
          <p:cNvCxnSpPr/>
          <p:nvPr/>
        </p:nvCxnSpPr>
        <p:spPr>
          <a:xfrm>
            <a:off x="-11898" y="3497131"/>
            <a:ext cx="9144000" cy="0"/>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199416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4000" cy="384829"/>
          </a:xfrm>
          <a:prstGeom prst="rect">
            <a:avLst/>
          </a:prstGeom>
          <a:solidFill>
            <a:srgbClr val="F36050"/>
          </a:solidFill>
          <a:ln w="12700">
            <a:miter lim="400000"/>
          </a:ln>
        </p:spPr>
        <p:txBody>
          <a:bodyPr lIns="34289" rIns="34289"/>
          <a:lstStyle/>
          <a:p>
            <a:endParaRPr sz="1086"/>
          </a:p>
        </p:txBody>
      </p:sp>
      <p:sp>
        <p:nvSpPr>
          <p:cNvPr id="8" name="Title 1"/>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9" name="Google Shape;1384;p161"/>
          <p:cNvSpPr txBox="1">
            <a:spLocks noGrp="1"/>
          </p:cNvSpPr>
          <p:nvPr>
            <p:ph type="title"/>
          </p:nvPr>
        </p:nvSpPr>
        <p:spPr>
          <a:xfrm>
            <a:off x="2960836" y="-136271"/>
            <a:ext cx="7867351"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smtClean="0">
                <a:solidFill>
                  <a:schemeClr val="bg1"/>
                </a:solidFill>
                <a:latin typeface="Helvetica" charset="0"/>
                <a:ea typeface="Helvetica" charset="0"/>
                <a:cs typeface="Helvetica" charset="0"/>
              </a:rPr>
              <a:t>Result of the project 1</a:t>
            </a:r>
            <a:endParaRPr sz="2800" dirty="0">
              <a:solidFill>
                <a:schemeClr val="bg1"/>
              </a:solidFill>
              <a:latin typeface="Helvetica" charset="0"/>
              <a:ea typeface="Helvetica" charset="0"/>
              <a:cs typeface="Helvetica" charset="0"/>
            </a:endParaRPr>
          </a:p>
        </p:txBody>
      </p:sp>
      <p:cxnSp>
        <p:nvCxnSpPr>
          <p:cNvPr id="20" name="Straight Connector 19"/>
          <p:cNvCxnSpPr/>
          <p:nvPr/>
        </p:nvCxnSpPr>
        <p:spPr>
          <a:xfrm>
            <a:off x="0" y="3497131"/>
            <a:ext cx="9144000" cy="0"/>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2" name="Rectangle 1"/>
          <p:cNvSpPr/>
          <p:nvPr/>
        </p:nvSpPr>
        <p:spPr>
          <a:xfrm>
            <a:off x="155320" y="1755451"/>
            <a:ext cx="2453920" cy="584775"/>
          </a:xfrm>
          <a:prstGeom prst="rect">
            <a:avLst/>
          </a:prstGeom>
        </p:spPr>
        <p:txBody>
          <a:bodyPr wrap="squar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3</a:t>
            </a:r>
            <a:r>
              <a:rPr lang="en-US" sz="1600" b="1" smtClean="0">
                <a:latin typeface="Times New Roman" panose="02020603050405020304" pitchFamily="18" charset="0"/>
                <a:ea typeface="Calibri" panose="020F0502020204030204" pitchFamily="34" charset="0"/>
              </a:rPr>
              <a:t>: </a:t>
            </a:r>
            <a:r>
              <a:rPr lang="en-US" sz="1600" b="1">
                <a:latin typeface="Times New Roman" panose="02020603050405020304" pitchFamily="18" charset="0"/>
                <a:ea typeface="Calibri" panose="020F0502020204030204" pitchFamily="34" charset="0"/>
              </a:rPr>
              <a:t>Tài sản quản lý phòng máy</a:t>
            </a:r>
            <a:endParaRPr lang="en-US" sz="1600">
              <a:latin typeface="Times New Roman" panose="02020603050405020304" pitchFamily="18" charset="0"/>
              <a:ea typeface="Calibri" panose="020F0502020204030204" pitchFamily="34" charset="0"/>
            </a:endParaRPr>
          </a:p>
        </p:txBody>
      </p:sp>
      <p:pic>
        <p:nvPicPr>
          <p:cNvPr id="11" name="Picture 10"/>
          <p:cNvPicPr/>
          <p:nvPr/>
        </p:nvPicPr>
        <p:blipFill>
          <a:blip r:embed="rId2"/>
          <a:stretch>
            <a:fillRect/>
          </a:stretch>
        </p:blipFill>
        <p:spPr>
          <a:xfrm>
            <a:off x="2960837" y="473728"/>
            <a:ext cx="6040606" cy="2902118"/>
          </a:xfrm>
          <a:prstGeom prst="rect">
            <a:avLst/>
          </a:prstGeom>
          <a:ln>
            <a:solidFill>
              <a:schemeClr val="tx1"/>
            </a:solidFill>
          </a:ln>
        </p:spPr>
      </p:pic>
      <p:sp>
        <p:nvSpPr>
          <p:cNvPr id="5" name="Rectangle 4"/>
          <p:cNvSpPr/>
          <p:nvPr/>
        </p:nvSpPr>
        <p:spPr>
          <a:xfrm>
            <a:off x="366617" y="5007245"/>
            <a:ext cx="2031325" cy="338554"/>
          </a:xfrm>
          <a:prstGeom prst="rect">
            <a:avLst/>
          </a:prstGeom>
        </p:spPr>
        <p:txBody>
          <a:bodyPr wrap="non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4</a:t>
            </a:r>
            <a:r>
              <a:rPr lang="en-US" sz="1600" b="1" smtClean="0">
                <a:latin typeface="Times New Roman" panose="02020603050405020304" pitchFamily="18" charset="0"/>
                <a:ea typeface="Calibri" panose="020F0502020204030204" pitchFamily="34" charset="0"/>
              </a:rPr>
              <a:t>: </a:t>
            </a:r>
            <a:r>
              <a:rPr lang="en-US" sz="1600" b="1">
                <a:latin typeface="Times New Roman" panose="02020603050405020304" pitchFamily="18" charset="0"/>
                <a:ea typeface="Calibri" panose="020F0502020204030204" pitchFamily="34" charset="0"/>
              </a:rPr>
              <a:t>Ticket xử lý</a:t>
            </a:r>
            <a:endParaRPr lang="en-US" sz="1600">
              <a:latin typeface="Times New Roman" panose="02020603050405020304" pitchFamily="18" charset="0"/>
              <a:ea typeface="Calibri" panose="020F0502020204030204" pitchFamily="34" charset="0"/>
            </a:endParaRPr>
          </a:p>
        </p:txBody>
      </p:sp>
      <p:pic>
        <p:nvPicPr>
          <p:cNvPr id="13" name="Picture 12"/>
          <p:cNvPicPr/>
          <p:nvPr/>
        </p:nvPicPr>
        <p:blipFill>
          <a:blip r:embed="rId3"/>
          <a:stretch>
            <a:fillRect/>
          </a:stretch>
        </p:blipFill>
        <p:spPr>
          <a:xfrm>
            <a:off x="2960836" y="3618417"/>
            <a:ext cx="6022731" cy="3116211"/>
          </a:xfrm>
          <a:prstGeom prst="rect">
            <a:avLst/>
          </a:prstGeom>
          <a:ln>
            <a:solidFill>
              <a:schemeClr val="tx1"/>
            </a:solidFill>
          </a:ln>
        </p:spPr>
      </p:pic>
    </p:spTree>
    <p:extLst>
      <p:ext uri="{BB962C8B-B14F-4D97-AF65-F5344CB8AC3E}">
        <p14:creationId xmlns:p14="http://schemas.microsoft.com/office/powerpoint/2010/main" val="36104175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4000" cy="384829"/>
          </a:xfrm>
          <a:prstGeom prst="rect">
            <a:avLst/>
          </a:prstGeom>
          <a:solidFill>
            <a:srgbClr val="F36050"/>
          </a:solidFill>
          <a:ln w="12700">
            <a:miter lim="400000"/>
          </a:ln>
        </p:spPr>
        <p:txBody>
          <a:bodyPr lIns="34289" rIns="34289"/>
          <a:lstStyle/>
          <a:p>
            <a:endParaRPr sz="1086"/>
          </a:p>
        </p:txBody>
      </p:sp>
      <p:sp>
        <p:nvSpPr>
          <p:cNvPr id="8" name="Title 1"/>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9" name="Google Shape;1384;p161"/>
          <p:cNvSpPr txBox="1">
            <a:spLocks noGrp="1"/>
          </p:cNvSpPr>
          <p:nvPr>
            <p:ph type="title"/>
          </p:nvPr>
        </p:nvSpPr>
        <p:spPr>
          <a:xfrm>
            <a:off x="2960836" y="-136271"/>
            <a:ext cx="7867351"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smtClean="0">
                <a:solidFill>
                  <a:schemeClr val="bg1"/>
                </a:solidFill>
                <a:latin typeface="Helvetica" charset="0"/>
                <a:ea typeface="Helvetica" charset="0"/>
                <a:cs typeface="Helvetica" charset="0"/>
              </a:rPr>
              <a:t>Result of the project 1</a:t>
            </a:r>
            <a:endParaRPr sz="2800" dirty="0">
              <a:solidFill>
                <a:schemeClr val="bg1"/>
              </a:solidFill>
              <a:latin typeface="Helvetica" charset="0"/>
              <a:ea typeface="Helvetica" charset="0"/>
              <a:cs typeface="Helvetica" charset="0"/>
            </a:endParaRPr>
          </a:p>
        </p:txBody>
      </p:sp>
      <p:cxnSp>
        <p:nvCxnSpPr>
          <p:cNvPr id="20" name="Straight Connector 19"/>
          <p:cNvCxnSpPr/>
          <p:nvPr/>
        </p:nvCxnSpPr>
        <p:spPr>
          <a:xfrm>
            <a:off x="0" y="3497131"/>
            <a:ext cx="9144000" cy="0"/>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2" name="Rectangle 1"/>
          <p:cNvSpPr/>
          <p:nvPr/>
        </p:nvSpPr>
        <p:spPr>
          <a:xfrm>
            <a:off x="385882" y="1755451"/>
            <a:ext cx="1992794" cy="584775"/>
          </a:xfrm>
          <a:prstGeom prst="rect">
            <a:avLst/>
          </a:prstGeom>
        </p:spPr>
        <p:txBody>
          <a:bodyPr wrap="squar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5</a:t>
            </a:r>
            <a:r>
              <a:rPr lang="en-US" sz="1600" b="1" smtClean="0">
                <a:latin typeface="Times New Roman" panose="02020603050405020304" pitchFamily="18" charset="0"/>
                <a:ea typeface="Calibri" panose="020F0502020204030204" pitchFamily="34" charset="0"/>
              </a:rPr>
              <a:t>:</a:t>
            </a:r>
            <a:r>
              <a:rPr lang="vi-VN" sz="1600" b="1" smtClean="0">
                <a:latin typeface="Times New Roman" panose="02020603050405020304" pitchFamily="18" charset="0"/>
                <a:ea typeface="Calibri" panose="020F0502020204030204" pitchFamily="34" charset="0"/>
              </a:rPr>
              <a:t> Độ hài lòng khách hàng</a:t>
            </a:r>
            <a:endParaRPr lang="en-US" sz="1600">
              <a:latin typeface="Times New Roman" panose="02020603050405020304" pitchFamily="18" charset="0"/>
              <a:ea typeface="Calibri" panose="020F0502020204030204" pitchFamily="34" charset="0"/>
            </a:endParaRPr>
          </a:p>
        </p:txBody>
      </p:sp>
      <p:sp>
        <p:nvSpPr>
          <p:cNvPr id="5" name="Rectangle 4"/>
          <p:cNvSpPr/>
          <p:nvPr/>
        </p:nvSpPr>
        <p:spPr>
          <a:xfrm>
            <a:off x="385882" y="4867753"/>
            <a:ext cx="2313775" cy="584775"/>
          </a:xfrm>
          <a:prstGeom prst="rect">
            <a:avLst/>
          </a:prstGeom>
        </p:spPr>
        <p:txBody>
          <a:bodyPr wrap="squar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6: Mục tiêu phát triển hệ thống</a:t>
            </a:r>
            <a:endParaRPr lang="en-US" sz="1600">
              <a:latin typeface="Times New Roman" panose="02020603050405020304" pitchFamily="18" charset="0"/>
              <a:ea typeface="Calibri" panose="020F0502020204030204" pitchFamily="34" charset="0"/>
            </a:endParaRPr>
          </a:p>
        </p:txBody>
      </p:sp>
      <p:pic>
        <p:nvPicPr>
          <p:cNvPr id="10" name="Picture 9"/>
          <p:cNvPicPr/>
          <p:nvPr/>
        </p:nvPicPr>
        <p:blipFill>
          <a:blip r:embed="rId2"/>
          <a:stretch>
            <a:fillRect/>
          </a:stretch>
        </p:blipFill>
        <p:spPr>
          <a:xfrm>
            <a:off x="2960836" y="506114"/>
            <a:ext cx="5978119" cy="2869732"/>
          </a:xfrm>
          <a:prstGeom prst="rect">
            <a:avLst/>
          </a:prstGeom>
          <a:ln>
            <a:solidFill>
              <a:schemeClr val="tx1"/>
            </a:solidFill>
          </a:ln>
        </p:spPr>
      </p:pic>
      <p:pic>
        <p:nvPicPr>
          <p:cNvPr id="12" name="Picture 11"/>
          <p:cNvPicPr/>
          <p:nvPr/>
        </p:nvPicPr>
        <p:blipFill>
          <a:blip r:embed="rId3"/>
          <a:stretch>
            <a:fillRect/>
          </a:stretch>
        </p:blipFill>
        <p:spPr>
          <a:xfrm>
            <a:off x="2960836" y="3618417"/>
            <a:ext cx="5978119" cy="3111500"/>
          </a:xfrm>
          <a:prstGeom prst="rect">
            <a:avLst/>
          </a:prstGeom>
          <a:ln>
            <a:solidFill>
              <a:schemeClr val="tx1"/>
            </a:solidFill>
          </a:ln>
        </p:spPr>
      </p:pic>
    </p:spTree>
    <p:extLst>
      <p:ext uri="{BB962C8B-B14F-4D97-AF65-F5344CB8AC3E}">
        <p14:creationId xmlns:p14="http://schemas.microsoft.com/office/powerpoint/2010/main" val="29693397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4000" cy="384829"/>
          </a:xfrm>
          <a:prstGeom prst="rect">
            <a:avLst/>
          </a:prstGeom>
          <a:solidFill>
            <a:srgbClr val="F36050"/>
          </a:solidFill>
          <a:ln w="12700">
            <a:miter lim="400000"/>
          </a:ln>
        </p:spPr>
        <p:txBody>
          <a:bodyPr lIns="34289" rIns="34289"/>
          <a:lstStyle/>
          <a:p>
            <a:endParaRPr sz="1086"/>
          </a:p>
        </p:txBody>
      </p:sp>
      <p:sp>
        <p:nvSpPr>
          <p:cNvPr id="8" name="Title 1"/>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9" name="Google Shape;1384;p161"/>
          <p:cNvSpPr txBox="1">
            <a:spLocks noGrp="1"/>
          </p:cNvSpPr>
          <p:nvPr>
            <p:ph type="title"/>
          </p:nvPr>
        </p:nvSpPr>
        <p:spPr>
          <a:xfrm>
            <a:off x="2960836" y="-136271"/>
            <a:ext cx="7867351"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smtClean="0">
                <a:solidFill>
                  <a:schemeClr val="bg1"/>
                </a:solidFill>
                <a:latin typeface="Helvetica" charset="0"/>
                <a:ea typeface="Helvetica" charset="0"/>
                <a:cs typeface="Helvetica" charset="0"/>
              </a:rPr>
              <a:t>Result of the project 1</a:t>
            </a:r>
            <a:endParaRPr sz="2800" dirty="0">
              <a:solidFill>
                <a:schemeClr val="bg1"/>
              </a:solidFill>
              <a:latin typeface="Helvetica" charset="0"/>
              <a:ea typeface="Helvetica" charset="0"/>
              <a:cs typeface="Helvetica" charset="0"/>
            </a:endParaRPr>
          </a:p>
        </p:txBody>
      </p:sp>
      <p:cxnSp>
        <p:nvCxnSpPr>
          <p:cNvPr id="20" name="Straight Connector 19"/>
          <p:cNvCxnSpPr/>
          <p:nvPr/>
        </p:nvCxnSpPr>
        <p:spPr>
          <a:xfrm>
            <a:off x="0" y="3497131"/>
            <a:ext cx="9144000" cy="0"/>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2" name="Rectangle 1"/>
          <p:cNvSpPr/>
          <p:nvPr/>
        </p:nvSpPr>
        <p:spPr>
          <a:xfrm>
            <a:off x="385882" y="1755451"/>
            <a:ext cx="1992794" cy="584775"/>
          </a:xfrm>
          <a:prstGeom prst="rect">
            <a:avLst/>
          </a:prstGeom>
        </p:spPr>
        <p:txBody>
          <a:bodyPr wrap="square">
            <a:spAutoFit/>
          </a:bodyPr>
          <a:lstStyle/>
          <a:p>
            <a:pPr lvl="0" algn="just"/>
            <a:r>
              <a:rPr lang="en-US" sz="1600" b="1" smtClean="0">
                <a:latin typeface="Times New Roman" panose="02020603050405020304" pitchFamily="18" charset="0"/>
                <a:ea typeface="Calibri" panose="020F0502020204030204" pitchFamily="34" charset="0"/>
              </a:rPr>
              <a:t>Chart</a:t>
            </a:r>
            <a:r>
              <a:rPr lang="vi-VN" sz="1600" b="1" smtClean="0">
                <a:latin typeface="Times New Roman" panose="02020603050405020304" pitchFamily="18" charset="0"/>
                <a:ea typeface="Calibri" panose="020F0502020204030204" pitchFamily="34" charset="0"/>
              </a:rPr>
              <a:t> 7: Mục tiêu an toàn thông tin</a:t>
            </a:r>
            <a:endParaRPr lang="en-US" sz="1600">
              <a:latin typeface="Times New Roman" panose="02020603050405020304" pitchFamily="18" charset="0"/>
              <a:ea typeface="Calibri" panose="020F0502020204030204" pitchFamily="34" charset="0"/>
            </a:endParaRPr>
          </a:p>
        </p:txBody>
      </p:sp>
      <p:sp>
        <p:nvSpPr>
          <p:cNvPr id="5" name="Rectangle 4"/>
          <p:cNvSpPr/>
          <p:nvPr/>
        </p:nvSpPr>
        <p:spPr>
          <a:xfrm>
            <a:off x="246665" y="4153590"/>
            <a:ext cx="2714171" cy="2246769"/>
          </a:xfrm>
          <a:prstGeom prst="rect">
            <a:avLst/>
          </a:prstGeom>
        </p:spPr>
        <p:txBody>
          <a:bodyPr wrap="square">
            <a:spAutoFit/>
          </a:bodyPr>
          <a:lstStyle/>
          <a:p>
            <a:pPr lvl="0"/>
            <a:r>
              <a:rPr lang="vi-VN" sz="2000" smtClean="0">
                <a:latin typeface="Arial" panose="020B0604020202020204" pitchFamily="34" charset="0"/>
                <a:ea typeface="Calibri" panose="020F0502020204030204" pitchFamily="34" charset="0"/>
                <a:cs typeface="Arial" panose="020B0604020202020204" pitchFamily="34" charset="0"/>
              </a:rPr>
              <a:t>Besides, choosing “</a:t>
            </a:r>
            <a:r>
              <a:rPr lang="vi-VN" sz="2000" b="1" smtClean="0">
                <a:latin typeface="Arial" panose="020B0604020202020204" pitchFamily="34" charset="0"/>
                <a:ea typeface="Calibri" panose="020F0502020204030204" pitchFamily="34" charset="0"/>
                <a:cs typeface="Arial" panose="020B0604020202020204" pitchFamily="34" charset="0"/>
              </a:rPr>
              <a:t>show table</a:t>
            </a:r>
            <a:r>
              <a:rPr lang="vi-VN" sz="2000" smtClean="0">
                <a:latin typeface="Arial" panose="020B0604020202020204" pitchFamily="34" charset="0"/>
                <a:ea typeface="Calibri" panose="020F0502020204030204" pitchFamily="34" charset="0"/>
                <a:cs typeface="Arial" panose="020B0604020202020204" pitchFamily="34" charset="0"/>
              </a:rPr>
              <a:t>” in the right corner of the top of the diagram to show all valae mapping with the chart visually.</a:t>
            </a:r>
            <a:endParaRPr lang="en-US" sz="2000">
              <a:latin typeface="Arial" panose="020B0604020202020204" pitchFamily="34" charset="0"/>
              <a:ea typeface="Calibri" panose="020F0502020204030204" pitchFamily="34" charset="0"/>
              <a:cs typeface="Arial" panose="020B0604020202020204" pitchFamily="34" charset="0"/>
            </a:endParaRPr>
          </a:p>
        </p:txBody>
      </p:sp>
      <p:pic>
        <p:nvPicPr>
          <p:cNvPr id="11" name="Picture 10"/>
          <p:cNvPicPr/>
          <p:nvPr/>
        </p:nvPicPr>
        <p:blipFill>
          <a:blip r:embed="rId2"/>
          <a:stretch>
            <a:fillRect/>
          </a:stretch>
        </p:blipFill>
        <p:spPr>
          <a:xfrm>
            <a:off x="2960836" y="521100"/>
            <a:ext cx="5978119" cy="2854746"/>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2960835" y="3618417"/>
            <a:ext cx="5978119" cy="3101696"/>
          </a:xfrm>
          <a:prstGeom prst="rect">
            <a:avLst/>
          </a:prstGeom>
          <a:ln>
            <a:solidFill>
              <a:schemeClr val="tx1"/>
            </a:solidFill>
          </a:ln>
        </p:spPr>
      </p:pic>
      <p:sp>
        <p:nvSpPr>
          <p:cNvPr id="13" name="Right Arrow 12"/>
          <p:cNvSpPr/>
          <p:nvPr/>
        </p:nvSpPr>
        <p:spPr>
          <a:xfrm rot="10800000">
            <a:off x="5739303" y="5908713"/>
            <a:ext cx="971552" cy="5238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p:cNvSpPr/>
          <p:nvPr/>
        </p:nvSpPr>
        <p:spPr>
          <a:xfrm>
            <a:off x="2828851" y="5617028"/>
            <a:ext cx="2778468" cy="995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518409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4" name="Google Shape;108;p17"/>
          <p:cNvPicPr preferRelativeResize="0"/>
          <p:nvPr/>
        </p:nvPicPr>
        <p:blipFill rotWithShape="1">
          <a:blip r:embed="rId3">
            <a:alphaModFix/>
          </a:blip>
          <a:srcRect/>
          <a:stretch/>
        </p:blipFill>
        <p:spPr>
          <a:xfrm>
            <a:off x="3714011" y="1264480"/>
            <a:ext cx="5284845" cy="3336549"/>
          </a:xfrm>
          <a:prstGeom prst="rect">
            <a:avLst/>
          </a:prstGeom>
          <a:noFill/>
          <a:ln>
            <a:noFill/>
          </a:ln>
        </p:spPr>
      </p:pic>
      <p:sp>
        <p:nvSpPr>
          <p:cNvPr id="105" name="Google Shape;105;p17"/>
          <p:cNvSpPr txBox="1"/>
          <p:nvPr/>
        </p:nvSpPr>
        <p:spPr>
          <a:xfrm>
            <a:off x="318689" y="3873186"/>
            <a:ext cx="2988000" cy="15852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solidFill>
                <a:srgbClr val="FFFFFF"/>
              </a:solidFill>
              <a:latin typeface="Avenir"/>
              <a:ea typeface="Avenir"/>
              <a:cs typeface="Avenir"/>
              <a:sym typeface="Avenir"/>
            </a:endParaRPr>
          </a:p>
        </p:txBody>
      </p:sp>
      <p:sp>
        <p:nvSpPr>
          <p:cNvPr id="11" name="Google Shape;1384;p161"/>
          <p:cNvSpPr txBox="1">
            <a:spLocks/>
          </p:cNvSpPr>
          <p:nvPr/>
        </p:nvSpPr>
        <p:spPr>
          <a:xfrm>
            <a:off x="136289" y="974194"/>
            <a:ext cx="3352800" cy="2765571"/>
          </a:xfrm>
          <a:prstGeom prst="rect">
            <a:avLst/>
          </a:prstGeom>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r>
              <a:rPr lang="vi-VN" sz="4800">
                <a:solidFill>
                  <a:srgbClr val="F1F6F5"/>
                </a:solidFill>
                <a:latin typeface="Arial" panose="020B0604020202020204" pitchFamily="34" charset="0"/>
                <a:ea typeface="Helvetica" charset="0"/>
                <a:cs typeface="Arial" panose="020B0604020202020204" pitchFamily="34" charset="0"/>
              </a:rPr>
              <a:t>3</a:t>
            </a:r>
            <a:r>
              <a:rPr lang="vi-VN" sz="4800" smtClean="0">
                <a:solidFill>
                  <a:srgbClr val="F1F6F5"/>
                </a:solidFill>
                <a:latin typeface="Arial" panose="020B0604020202020204" pitchFamily="34" charset="0"/>
                <a:ea typeface="Helvetica" charset="0"/>
                <a:cs typeface="Arial" panose="020B0604020202020204" pitchFamily="34" charset="0"/>
              </a:rPr>
              <a:t>. Work Content</a:t>
            </a:r>
            <a:endParaRPr lang="vi-VN" sz="4800" dirty="0">
              <a:solidFill>
                <a:srgbClr val="F1F6F5"/>
              </a:solidFill>
              <a:latin typeface="Arial" panose="020B0604020202020204" pitchFamily="34" charset="0"/>
              <a:ea typeface="Helvetica" charset="0"/>
              <a:cs typeface="Arial" panose="020B0604020202020204" pitchFamily="34" charset="0"/>
            </a:endParaRPr>
          </a:p>
        </p:txBody>
      </p:sp>
      <p:sp>
        <p:nvSpPr>
          <p:cNvPr id="2" name="Rectangle 1"/>
          <p:cNvSpPr/>
          <p:nvPr/>
        </p:nvSpPr>
        <p:spPr>
          <a:xfrm>
            <a:off x="93766" y="2944551"/>
            <a:ext cx="5384027" cy="3416320"/>
          </a:xfrm>
          <a:prstGeom prst="rect">
            <a:avLst/>
          </a:prstGeom>
        </p:spPr>
        <p:txBody>
          <a:bodyPr wrap="square">
            <a:spAutoFit/>
          </a:bodyPr>
          <a:lstStyle/>
          <a:p>
            <a:pPr marR="1897379">
              <a:spcBef>
                <a:spcPts val="75"/>
              </a:spcBef>
              <a:defRPr sz="2800">
                <a:solidFill>
                  <a:srgbClr val="464153"/>
                </a:solidFill>
                <a:latin typeface="Poppins Medium"/>
                <a:ea typeface="Poppins Medium"/>
                <a:cs typeface="Poppins Medium"/>
                <a:sym typeface="Poppins Medium"/>
              </a:defRPr>
            </a:pPr>
            <a:r>
              <a:rPr lang="vi-VN" sz="2400" u="sng" smtClean="0">
                <a:solidFill>
                  <a:srgbClr val="F1F6F5"/>
                </a:solidFill>
                <a:latin typeface="Arial" panose="020B0604020202020204" pitchFamily="34" charset="0"/>
                <a:cs typeface="Arial" panose="020B0604020202020204" pitchFamily="34" charset="0"/>
              </a:rPr>
              <a:t>Project 2: </a:t>
            </a:r>
            <a:r>
              <a:rPr lang="en-US" sz="2400">
                <a:solidFill>
                  <a:srgbClr val="F1F6F5"/>
                </a:solidFill>
                <a:latin typeface="Arial" panose="020B0604020202020204" pitchFamily="34" charset="0"/>
                <a:cs typeface="Arial" panose="020B0604020202020204" pitchFamily="34" charset="0"/>
              </a:rPr>
              <a:t>Creating two diagrams which illustrate Port Satus Up or Down and Admin of  Banwidth Information of technological devices by using Prometheus and Grafanas dashboard. </a:t>
            </a:r>
          </a:p>
        </p:txBody>
      </p:sp>
      <p:pic>
        <p:nvPicPr>
          <p:cNvPr id="7" name="Picture 6"/>
          <p:cNvPicPr/>
          <p:nvPr/>
        </p:nvPicPr>
        <p:blipFill>
          <a:blip r:embed="rId4"/>
          <a:stretch>
            <a:fillRect/>
          </a:stretch>
        </p:blipFill>
        <p:spPr>
          <a:xfrm>
            <a:off x="4319462" y="1451934"/>
            <a:ext cx="4084310" cy="2771723"/>
          </a:xfrm>
          <a:prstGeom prst="rect">
            <a:avLst/>
          </a:prstGeom>
        </p:spPr>
      </p:pic>
      <p:pic>
        <p:nvPicPr>
          <p:cNvPr id="3" name="Picture 2"/>
          <p:cNvPicPr>
            <a:picLocks noChangeAspect="1"/>
          </p:cNvPicPr>
          <p:nvPr/>
        </p:nvPicPr>
        <p:blipFill>
          <a:blip r:embed="rId5"/>
          <a:stretch>
            <a:fillRect/>
          </a:stretch>
        </p:blipFill>
        <p:spPr>
          <a:xfrm>
            <a:off x="3759297" y="4788483"/>
            <a:ext cx="2568932" cy="817388"/>
          </a:xfrm>
          <a:prstGeom prst="rect">
            <a:avLst/>
          </a:prstGeom>
          <a:solidFill>
            <a:schemeClr val="tx1"/>
          </a:solidFill>
          <a:ln>
            <a:solidFill>
              <a:schemeClr val="tx1"/>
            </a:solidFill>
          </a:ln>
        </p:spPr>
      </p:pic>
      <p:pic>
        <p:nvPicPr>
          <p:cNvPr id="10" name="Picture 9"/>
          <p:cNvPicPr/>
          <p:nvPr/>
        </p:nvPicPr>
        <p:blipFill>
          <a:blip r:embed="rId6"/>
          <a:stretch>
            <a:fillRect/>
          </a:stretch>
        </p:blipFill>
        <p:spPr>
          <a:xfrm>
            <a:off x="6647543" y="4786128"/>
            <a:ext cx="2242734" cy="817035"/>
          </a:xfrm>
          <a:prstGeom prst="rect">
            <a:avLst/>
          </a:prstGeom>
          <a:ln>
            <a:solidFill>
              <a:schemeClr val="tx1"/>
            </a:solidFill>
          </a:ln>
        </p:spPr>
      </p:pic>
    </p:spTree>
    <p:extLst>
      <p:ext uri="{BB962C8B-B14F-4D97-AF65-F5344CB8AC3E}">
        <p14:creationId xmlns:p14="http://schemas.microsoft.com/office/powerpoint/2010/main" val="72326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4;p161"/>
          <p:cNvSpPr txBox="1">
            <a:spLocks noGrp="1"/>
          </p:cNvSpPr>
          <p:nvPr>
            <p:ph type="title"/>
          </p:nvPr>
        </p:nvSpPr>
        <p:spPr>
          <a:xfrm>
            <a:off x="5152571" y="0"/>
            <a:ext cx="3991429" cy="556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smtClean="0">
                <a:solidFill>
                  <a:srgbClr val="002060"/>
                </a:solidFill>
                <a:latin typeface="Helvetica" charset="0"/>
                <a:ea typeface="Helvetica" charset="0"/>
                <a:cs typeface="Helvetica" charset="0"/>
              </a:rPr>
              <a:t>What is Prometheus?</a:t>
            </a:r>
            <a:endParaRPr sz="2400" dirty="0">
              <a:solidFill>
                <a:srgbClr val="002060"/>
              </a:solidFill>
              <a:latin typeface="Helvetica" charset="0"/>
              <a:ea typeface="Helvetica" charset="0"/>
              <a:cs typeface="Helvetica" charset="0"/>
            </a:endParaRPr>
          </a:p>
        </p:txBody>
      </p:sp>
      <p:sp>
        <p:nvSpPr>
          <p:cNvPr id="45" name="object 4"/>
          <p:cNvSpPr txBox="1"/>
          <p:nvPr/>
        </p:nvSpPr>
        <p:spPr>
          <a:xfrm>
            <a:off x="5081783" y="556403"/>
            <a:ext cx="4046944" cy="272125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52425" marR="200501" indent="-342900">
              <a:spcBef>
                <a:spcPts val="75"/>
              </a:spcBef>
              <a:buSzPct val="100000"/>
              <a:buFont typeface="Wingdings" panose="05000000000000000000" pitchFamily="2" charset="2"/>
              <a:buChar char="Ø"/>
              <a:tabLst>
                <a:tab pos="180975" algn="l"/>
              </a:tabLst>
              <a:defRPr sz="1600">
                <a:solidFill>
                  <a:srgbClr val="001B2F"/>
                </a:solidFill>
                <a:latin typeface="Poppins Light"/>
                <a:ea typeface="Poppins Light"/>
                <a:cs typeface="Poppins Light"/>
                <a:sym typeface="Poppins Light"/>
              </a:defRPr>
            </a:pPr>
            <a:r>
              <a:rPr lang="en-US" sz="1600">
                <a:solidFill>
                  <a:srgbClr val="285B84"/>
                </a:solidFill>
                <a:latin typeface="Arial" panose="020B0604020202020204" pitchFamily="34" charset="0"/>
                <a:ea typeface="+mn-ea"/>
                <a:cs typeface="Arial" panose="020B0604020202020204" pitchFamily="34" charset="0"/>
              </a:rPr>
              <a:t>Prometheus is an open-source systems monitoring and alerting toolkit originally built at SoundCloud</a:t>
            </a:r>
            <a:r>
              <a:rPr lang="en-US" sz="1600" smtClean="0">
                <a:solidFill>
                  <a:srgbClr val="285B84"/>
                </a:solidFill>
                <a:latin typeface="Arial" panose="020B0604020202020204" pitchFamily="34" charset="0"/>
                <a:ea typeface="+mn-ea"/>
                <a:cs typeface="Arial" panose="020B0604020202020204" pitchFamily="34" charset="0"/>
              </a:rPr>
              <a:t>.</a:t>
            </a:r>
            <a:endParaRPr lang="vi-VN" sz="1600" smtClean="0">
              <a:solidFill>
                <a:srgbClr val="285B84"/>
              </a:solidFill>
              <a:latin typeface="Arial" panose="020B0604020202020204" pitchFamily="34" charset="0"/>
              <a:ea typeface="+mn-ea"/>
              <a:cs typeface="Arial" panose="020B0604020202020204" pitchFamily="34" charset="0"/>
            </a:endParaRPr>
          </a:p>
          <a:p>
            <a:pPr marL="352425" marR="200501" indent="-342900">
              <a:spcBef>
                <a:spcPts val="75"/>
              </a:spcBef>
              <a:buSzPct val="100000"/>
              <a:buFont typeface="Wingdings" panose="05000000000000000000" pitchFamily="2" charset="2"/>
              <a:buChar char="Ø"/>
              <a:tabLst>
                <a:tab pos="180975" algn="l"/>
              </a:tabLst>
              <a:defRPr sz="1600">
                <a:solidFill>
                  <a:srgbClr val="001B2F"/>
                </a:solidFill>
                <a:latin typeface="Poppins Light"/>
                <a:ea typeface="Poppins Light"/>
                <a:cs typeface="Poppins Light"/>
                <a:sym typeface="Poppins Light"/>
              </a:defRPr>
            </a:pPr>
            <a:r>
              <a:rPr lang="en-US" sz="1600">
                <a:solidFill>
                  <a:srgbClr val="285B84"/>
                </a:solidFill>
                <a:latin typeface="Arial" panose="020B0604020202020204" pitchFamily="34" charset="0"/>
                <a:ea typeface="+mn-ea"/>
                <a:cs typeface="Arial" panose="020B0604020202020204" pitchFamily="34" charset="0"/>
              </a:rPr>
              <a:t>Prometheus scrapes metrics from instrumented jobs, either directly or via an intermediary push gateway for short-lived jobs. It stores all scraped samples locally and runs rules over this data to either aggregate and record new time series from existing data or generate alerts. </a:t>
            </a:r>
            <a:endParaRPr lang="en-US" sz="1600" b="1" i="1" dirty="0">
              <a:solidFill>
                <a:srgbClr val="285B84"/>
              </a:solidFill>
              <a:latin typeface="Arial" panose="020B0604020202020204" pitchFamily="34" charset="0"/>
              <a:ea typeface="+mn-ea"/>
              <a:cs typeface="Arial" panose="020B0604020202020204" pitchFamily="34" charset="0"/>
            </a:endParaRPr>
          </a:p>
        </p:txBody>
      </p:sp>
      <p:sp>
        <p:nvSpPr>
          <p:cNvPr id="5" name="Google Shape;1384;p161"/>
          <p:cNvSpPr txBox="1">
            <a:spLocks/>
          </p:cNvSpPr>
          <p:nvPr/>
        </p:nvSpPr>
        <p:spPr>
          <a:xfrm>
            <a:off x="227977" y="3277661"/>
            <a:ext cx="8890856" cy="556403"/>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r>
              <a:rPr lang="vi-VN" sz="2400" smtClean="0">
                <a:solidFill>
                  <a:srgbClr val="002060"/>
                </a:solidFill>
                <a:latin typeface="Helvetica" charset="0"/>
                <a:ea typeface="Helvetica" charset="0"/>
                <a:cs typeface="Helvetica" charset="0"/>
              </a:rPr>
              <a:t>What is Grafana?</a:t>
            </a:r>
            <a:endParaRPr lang="vi-VN" sz="2400" dirty="0">
              <a:solidFill>
                <a:srgbClr val="002060"/>
              </a:solidFill>
              <a:latin typeface="Helvetica" charset="0"/>
              <a:ea typeface="Helvetica" charset="0"/>
              <a:cs typeface="Helvetica" charset="0"/>
            </a:endParaRPr>
          </a:p>
        </p:txBody>
      </p:sp>
      <p:sp>
        <p:nvSpPr>
          <p:cNvPr id="3" name="Rectangle 2"/>
          <p:cNvSpPr/>
          <p:nvPr/>
        </p:nvSpPr>
        <p:spPr>
          <a:xfrm>
            <a:off x="1" y="3924272"/>
            <a:ext cx="4151086" cy="2554543"/>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defTabSz="914400">
              <a:buFont typeface="Arial" panose="020B0604020202020204" pitchFamily="34" charset="0"/>
              <a:buChar char="•"/>
            </a:pPr>
            <a:r>
              <a:rPr lang="en-US" sz="1600" smtClean="0">
                <a:solidFill>
                  <a:srgbClr val="285B84"/>
                </a:solidFill>
                <a:latin typeface="Arial" panose="020B0604020202020204" pitchFamily="34" charset="0"/>
                <a:cs typeface="Arial" panose="020B0604020202020204" pitchFamily="34" charset="0"/>
              </a:rPr>
              <a:t>Grafana </a:t>
            </a:r>
            <a:r>
              <a:rPr lang="en-US" sz="1600">
                <a:solidFill>
                  <a:srgbClr val="285B84"/>
                </a:solidFill>
                <a:latin typeface="Arial" panose="020B0604020202020204" pitchFamily="34" charset="0"/>
                <a:cs typeface="Arial" panose="020B0604020202020204" pitchFamily="34" charset="0"/>
              </a:rPr>
              <a:t>is an open-source observability platform for visualizing metrics, logs, and traces collected from your applications. It’s a cloud-native solution for quickly assembling data dashboards that let you inspect and analyze your stack.</a:t>
            </a:r>
          </a:p>
          <a:p>
            <a:pPr marL="285750" indent="-285750" defTabSz="914400">
              <a:buFont typeface="Arial" panose="020B0604020202020204" pitchFamily="34" charset="0"/>
              <a:buChar char="•"/>
            </a:pPr>
            <a:r>
              <a:rPr lang="en-US" sz="1600" smtClean="0">
                <a:solidFill>
                  <a:srgbClr val="285B84"/>
                </a:solidFill>
                <a:latin typeface="Arial" panose="020B0604020202020204" pitchFamily="34" charset="0"/>
                <a:cs typeface="Arial" panose="020B0604020202020204" pitchFamily="34" charset="0"/>
              </a:rPr>
              <a:t>Grafana </a:t>
            </a:r>
            <a:r>
              <a:rPr lang="en-US" sz="1600">
                <a:solidFill>
                  <a:srgbClr val="285B84"/>
                </a:solidFill>
                <a:latin typeface="Arial" panose="020B0604020202020204" pitchFamily="34" charset="0"/>
                <a:cs typeface="Arial" panose="020B0604020202020204" pitchFamily="34" charset="0"/>
              </a:rPr>
              <a:t>connects to a variety of data sources such as Prometheus, InfluxDB, ElasticSearch, and traditional relational database engines. </a:t>
            </a:r>
          </a:p>
        </p:txBody>
      </p:sp>
      <p:pic>
        <p:nvPicPr>
          <p:cNvPr id="7" name="Picture 6"/>
          <p:cNvPicPr/>
          <p:nvPr/>
        </p:nvPicPr>
        <p:blipFill>
          <a:blip r:embed="rId2"/>
          <a:stretch>
            <a:fillRect/>
          </a:stretch>
        </p:blipFill>
        <p:spPr>
          <a:xfrm>
            <a:off x="227977" y="373670"/>
            <a:ext cx="4747785" cy="2011154"/>
          </a:xfrm>
          <a:prstGeom prst="rect">
            <a:avLst/>
          </a:prstGeom>
          <a:ln>
            <a:solidFill>
              <a:schemeClr val="tx1"/>
            </a:solidFill>
          </a:ln>
        </p:spPr>
      </p:pic>
      <p:cxnSp>
        <p:nvCxnSpPr>
          <p:cNvPr id="10" name="Straight Connector 9"/>
          <p:cNvCxnSpPr/>
          <p:nvPr/>
        </p:nvCxnSpPr>
        <p:spPr>
          <a:xfrm>
            <a:off x="0" y="3291363"/>
            <a:ext cx="9144000" cy="0"/>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2" name="Rectangle 1"/>
          <p:cNvSpPr/>
          <p:nvPr/>
        </p:nvSpPr>
        <p:spPr>
          <a:xfrm>
            <a:off x="975702" y="2384824"/>
            <a:ext cx="3033202" cy="338554"/>
          </a:xfrm>
          <a:prstGeom prst="rect">
            <a:avLst/>
          </a:prstGeom>
        </p:spPr>
        <p:txBody>
          <a:bodyPr wrap="none">
            <a:spAutoFit/>
          </a:bodyPr>
          <a:lstStyle/>
          <a:p>
            <a:pPr marL="457200" algn="ctr"/>
            <a:r>
              <a:rPr lang="en-US" sz="1600">
                <a:latin typeface="Times New Roman" panose="02020603050405020304" pitchFamily="18" charset="0"/>
                <a:ea typeface="Calibri" panose="020F0502020204030204" pitchFamily="34" charset="0"/>
              </a:rPr>
              <a:t>(Background of Prometheus)</a:t>
            </a:r>
          </a:p>
        </p:txBody>
      </p:sp>
      <p:pic>
        <p:nvPicPr>
          <p:cNvPr id="11" name="Picture 10"/>
          <p:cNvPicPr/>
          <p:nvPr/>
        </p:nvPicPr>
        <p:blipFill>
          <a:blip r:embed="rId3"/>
          <a:stretch>
            <a:fillRect/>
          </a:stretch>
        </p:blipFill>
        <p:spPr>
          <a:xfrm>
            <a:off x="4731657" y="3559629"/>
            <a:ext cx="3795395" cy="2569919"/>
          </a:xfrm>
          <a:prstGeom prst="rect">
            <a:avLst/>
          </a:prstGeom>
          <a:ln>
            <a:solidFill>
              <a:schemeClr val="tx1"/>
            </a:solidFill>
          </a:ln>
        </p:spPr>
      </p:pic>
      <p:sp>
        <p:nvSpPr>
          <p:cNvPr id="4" name="Rectangle 3"/>
          <p:cNvSpPr/>
          <p:nvPr/>
        </p:nvSpPr>
        <p:spPr>
          <a:xfrm>
            <a:off x="5498275" y="6028482"/>
            <a:ext cx="2262158" cy="461665"/>
          </a:xfrm>
          <a:prstGeom prst="rect">
            <a:avLst/>
          </a:prstGeom>
        </p:spPr>
        <p:txBody>
          <a:bodyPr wrap="none">
            <a:spAutoFit/>
          </a:bodyPr>
          <a:lstStyle/>
          <a:p>
            <a:pPr algn="ctr">
              <a:lnSpc>
                <a:spcPct val="150000"/>
              </a:lnSpc>
              <a:spcAft>
                <a:spcPts val="600"/>
              </a:spcAft>
            </a:pPr>
            <a:r>
              <a:rPr lang="en-US" sz="1600">
                <a:latin typeface="Times New Roman" panose="02020603050405020304" pitchFamily="18" charset="0"/>
                <a:ea typeface="Calibri" panose="020F0502020204030204" pitchFamily="34" charset="0"/>
                <a:cs typeface="Times New Roman" panose="02020603050405020304" pitchFamily="18" charset="0"/>
              </a:rPr>
              <a:t>(Background of Grafana)</a:t>
            </a:r>
            <a:endParaRPr lang="en-US" sz="160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802039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
          <p:cNvSpPr txBox="1">
            <a:spLocks noGrp="1"/>
          </p:cNvSpPr>
          <p:nvPr>
            <p:ph type="title"/>
          </p:nvPr>
        </p:nvSpPr>
        <p:spPr>
          <a:xfrm>
            <a:off x="935775" y="1132135"/>
            <a:ext cx="4574476" cy="704851"/>
          </a:xfrm>
          <a:prstGeom prst="rect">
            <a:avLst/>
          </a:prstGeom>
        </p:spPr>
        <p:txBody>
          <a:bodyPr>
            <a:normAutofit fontScale="90000"/>
          </a:bodyPr>
          <a:lstStyle>
            <a:lvl1pPr indent="11175" defTabSz="804672">
              <a:defRPr sz="5280"/>
            </a:lvl1pPr>
          </a:lstStyle>
          <a:p>
            <a:r>
              <a:rPr dirty="0">
                <a:latin typeface="Arial Black" panose="020B0604020202020204" pitchFamily="34" charset="0"/>
                <a:cs typeface="Arial Black" panose="020B0604020202020204" pitchFamily="34" charset="0"/>
              </a:rPr>
              <a:t>Introductions</a:t>
            </a:r>
          </a:p>
        </p:txBody>
      </p:sp>
      <p:sp>
        <p:nvSpPr>
          <p:cNvPr id="121" name="object 3"/>
          <p:cNvSpPr/>
          <p:nvPr/>
        </p:nvSpPr>
        <p:spPr>
          <a:xfrm>
            <a:off x="6327078" y="3354"/>
            <a:ext cx="2816922" cy="2962415"/>
          </a:xfrm>
          <a:prstGeom prst="rect">
            <a:avLst/>
          </a:prstGeom>
          <a:blipFill>
            <a:blip r:embed="rId2"/>
            <a:stretch>
              <a:fillRect/>
            </a:stretch>
          </a:blipFill>
          <a:ln w="12700">
            <a:miter lim="400000"/>
          </a:ln>
        </p:spPr>
        <p:txBody>
          <a:bodyPr lIns="34289" rIns="34289"/>
          <a:lstStyle/>
          <a:p>
            <a:endParaRPr sz="1086"/>
          </a:p>
        </p:txBody>
      </p:sp>
      <p:sp>
        <p:nvSpPr>
          <p:cNvPr id="122" name="object 4"/>
          <p:cNvSpPr txBox="1"/>
          <p:nvPr/>
        </p:nvSpPr>
        <p:spPr>
          <a:xfrm>
            <a:off x="935774" y="2400829"/>
            <a:ext cx="8623862" cy="297260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en-US" sz="2100">
                <a:latin typeface="Arial" panose="020B0604020202020204" pitchFamily="34" charset="0"/>
                <a:cs typeface="Arial" panose="020B0604020202020204" pitchFamily="34" charset="0"/>
              </a:rPr>
              <a:t>I have been given the opportunity to work on 2 projects with different team members and the working experience has been wonderful</a:t>
            </a:r>
            <a:r>
              <a:rPr lang="en-US" sz="2100" smtClean="0">
                <a:latin typeface="Arial" panose="020B0604020202020204" pitchFamily="34" charset="0"/>
                <a:cs typeface="Arial" panose="020B0604020202020204" pitchFamily="34" charset="0"/>
              </a:rPr>
              <a:t>.</a:t>
            </a:r>
            <a:endParaRPr lang="vi-VN" sz="2100" smtClean="0">
              <a:latin typeface="Arial" panose="020B0604020202020204" pitchFamily="34" charset="0"/>
              <a:cs typeface="Arial" panose="020B0604020202020204" pitchFamily="34" charset="0"/>
            </a:endParaRPr>
          </a:p>
          <a:p>
            <a:pPr marR="1897379" indent="9525">
              <a:spcBef>
                <a:spcPts val="75"/>
              </a:spcBef>
              <a:defRPr sz="2800">
                <a:solidFill>
                  <a:srgbClr val="464153"/>
                </a:solidFill>
                <a:latin typeface="Poppins Medium"/>
                <a:ea typeface="Poppins Medium"/>
                <a:cs typeface="Poppins Medium"/>
                <a:sym typeface="Poppins Medium"/>
              </a:defRPr>
            </a:pPr>
            <a:endParaRPr lang="vi-VN" sz="2100" smtClean="0">
              <a:latin typeface="Arial" panose="020B0604020202020204" pitchFamily="34" charset="0"/>
              <a:cs typeface="Arial" panose="020B0604020202020204" pitchFamily="34" charset="0"/>
            </a:endParaRPr>
          </a:p>
          <a:p>
            <a:pPr marR="1897379" indent="9525">
              <a:spcBef>
                <a:spcPts val="75"/>
              </a:spcBef>
              <a:defRPr sz="2800">
                <a:solidFill>
                  <a:srgbClr val="464153"/>
                </a:solidFill>
                <a:latin typeface="Poppins Medium"/>
                <a:ea typeface="Poppins Medium"/>
                <a:cs typeface="Poppins Medium"/>
                <a:sym typeface="Poppins Medium"/>
              </a:defRPr>
            </a:pPr>
            <a:r>
              <a:rPr lang="en-US" sz="2100">
                <a:latin typeface="Arial" panose="020B0604020202020204" pitchFamily="34" charset="0"/>
                <a:cs typeface="Arial" panose="020B0604020202020204" pitchFamily="34" charset="0"/>
              </a:rPr>
              <a:t>Comments on internship </a:t>
            </a:r>
            <a:r>
              <a:rPr lang="en-US" sz="2100" smtClean="0">
                <a:latin typeface="Arial" panose="020B0604020202020204" pitchFamily="34" charset="0"/>
                <a:cs typeface="Arial" panose="020B0604020202020204" pitchFamily="34" charset="0"/>
              </a:rPr>
              <a:t>program</a:t>
            </a:r>
            <a:r>
              <a:rPr lang="vi-VN" sz="2100" smtClean="0">
                <a:latin typeface="Arial" panose="020B0604020202020204" pitchFamily="34" charset="0"/>
                <a:cs typeface="Arial" panose="020B0604020202020204" pitchFamily="34" charset="0"/>
              </a:rPr>
              <a:t> (Strength):</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en-US" sz="2100" smtClean="0">
                <a:latin typeface="Arial" panose="020B0604020202020204" pitchFamily="34" charset="0"/>
                <a:cs typeface="Arial" panose="020B0604020202020204" pitchFamily="34" charset="0"/>
              </a:rPr>
              <a:t>Python </a:t>
            </a:r>
            <a:r>
              <a:rPr lang="en-US" sz="2100">
                <a:latin typeface="Arial" panose="020B0604020202020204" pitchFamily="34" charset="0"/>
                <a:cs typeface="Arial" panose="020B0604020202020204" pitchFamily="34" charset="0"/>
              </a:rPr>
              <a:t>and Power BI (Data Analysis)</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en-US" sz="2100" smtClean="0">
                <a:latin typeface="Arial" panose="020B0604020202020204" pitchFamily="34" charset="0"/>
                <a:cs typeface="Arial" panose="020B0604020202020204" pitchFamily="34" charset="0"/>
              </a:rPr>
              <a:t>Prometheus </a:t>
            </a:r>
            <a:r>
              <a:rPr lang="en-US" sz="2100">
                <a:latin typeface="Arial" panose="020B0604020202020204" pitchFamily="34" charset="0"/>
                <a:cs typeface="Arial" panose="020B0604020202020204" pitchFamily="34" charset="0"/>
              </a:rPr>
              <a:t>and Grafana (Show status of devices and management)</a:t>
            </a:r>
          </a:p>
          <a:p>
            <a:pPr marR="1897379" indent="9525">
              <a:spcBef>
                <a:spcPts val="75"/>
              </a:spcBef>
              <a:defRPr sz="2800">
                <a:solidFill>
                  <a:srgbClr val="464153"/>
                </a:solidFill>
                <a:latin typeface="Poppins Medium"/>
                <a:ea typeface="Poppins Medium"/>
                <a:cs typeface="Poppins Medium"/>
                <a:sym typeface="Poppins Medium"/>
              </a:defRPr>
            </a:pPr>
            <a:endParaRPr lang="en-US" sz="2100" dirty="0">
              <a:latin typeface="Arial" panose="020B0604020202020204" pitchFamily="34" charset="0"/>
              <a:cs typeface="Arial" panose="020B0604020202020204" pitchFamily="34" charset="0"/>
            </a:endParaRPr>
          </a:p>
        </p:txBody>
      </p:sp>
      <p:sp>
        <p:nvSpPr>
          <p:cNvPr id="125" name="object 7"/>
          <p:cNvSpPr/>
          <p:nvPr/>
        </p:nvSpPr>
        <p:spPr>
          <a:xfrm>
            <a:off x="945299" y="2008442"/>
            <a:ext cx="542925" cy="0"/>
          </a:xfrm>
          <a:prstGeom prst="line">
            <a:avLst/>
          </a:prstGeom>
          <a:ln w="76200">
            <a:solidFill>
              <a:srgbClr val="F1452F"/>
            </a:solidFill>
          </a:ln>
        </p:spPr>
        <p:txBody>
          <a:bodyPr lIns="34289" rIns="34289"/>
          <a:lstStyle/>
          <a:p>
            <a:endParaRPr sz="1086"/>
          </a:p>
        </p:txBody>
      </p:sp>
    </p:spTree>
    <p:extLst>
      <p:ext uri="{BB962C8B-B14F-4D97-AF65-F5344CB8AC3E}">
        <p14:creationId xmlns:p14="http://schemas.microsoft.com/office/powerpoint/2010/main" val="53584464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p:cNvSpPr txBox="1"/>
          <p:nvPr/>
        </p:nvSpPr>
        <p:spPr>
          <a:xfrm>
            <a:off x="113393" y="141970"/>
            <a:ext cx="1925782"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a:r>
              <a:rPr lang="vi-VN" sz="2400" b="1" smtClean="0">
                <a:solidFill>
                  <a:schemeClr val="bg1"/>
                </a:solidFill>
                <a:latin typeface="Arial" panose="020B0604020202020204" pitchFamily="34" charset="0"/>
                <a:cs typeface="Arial" panose="020B0604020202020204" pitchFamily="34" charset="0"/>
              </a:rPr>
              <a:t>1. </a:t>
            </a:r>
            <a:r>
              <a:rPr lang="en-US" sz="2400" b="1" smtClean="0">
                <a:solidFill>
                  <a:schemeClr val="bg1"/>
                </a:solidFill>
                <a:latin typeface="Arial" panose="020B0604020202020204" pitchFamily="34" charset="0"/>
                <a:cs typeface="Arial" panose="020B0604020202020204" pitchFamily="34" charset="0"/>
              </a:rPr>
              <a:t>“Switch </a:t>
            </a:r>
            <a:r>
              <a:rPr lang="en-US" sz="2400" b="1">
                <a:solidFill>
                  <a:schemeClr val="bg1"/>
                </a:solidFill>
                <a:latin typeface="Arial" panose="020B0604020202020204" pitchFamily="34" charset="0"/>
                <a:cs typeface="Arial" panose="020B0604020202020204" pitchFamily="34" charset="0"/>
              </a:rPr>
              <a:t>Information – Official” Panel</a:t>
            </a:r>
            <a:endParaRPr kumimoji="0" lang="en-US" sz="24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19" name="TextBox 18"/>
          <p:cNvSpPr txBox="1"/>
          <p:nvPr/>
        </p:nvSpPr>
        <p:spPr>
          <a:xfrm>
            <a:off x="57272" y="2608187"/>
            <a:ext cx="2003462"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1600" b="1" i="1" u="sng">
                <a:solidFill>
                  <a:schemeClr val="bg1"/>
                </a:solidFill>
                <a:latin typeface="Arial" panose="020B0604020202020204" pitchFamily="34" charset="0"/>
                <a:cs typeface="Arial" panose="020B0604020202020204" pitchFamily="34" charset="0"/>
              </a:rPr>
              <a:t>Step 1: </a:t>
            </a:r>
            <a:r>
              <a:rPr lang="en-US" sz="1600" i="1">
                <a:solidFill>
                  <a:schemeClr val="bg1"/>
                </a:solidFill>
                <a:latin typeface="Arial" panose="020B0604020202020204" pitchFamily="34" charset="0"/>
                <a:cs typeface="Arial" panose="020B0604020202020204" pitchFamily="34" charset="0"/>
              </a:rPr>
              <a:t>Using code information of AdminStatus from SNMP Exporter and using Prometheus to convert values, which is suitable with Grafana dashboard. Afterwards, we can see the final value “1” in the end, which mean the Switch is “UP” and “2” is “DOWN”.</a:t>
            </a:r>
            <a:endParaRPr kumimoji="0" lang="en-US" sz="16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3" name="Picture 12"/>
          <p:cNvPicPr/>
          <p:nvPr/>
        </p:nvPicPr>
        <p:blipFill>
          <a:blip r:embed="rId3"/>
          <a:stretch>
            <a:fillRect/>
          </a:stretch>
        </p:blipFill>
        <p:spPr>
          <a:xfrm>
            <a:off x="2362698" y="141970"/>
            <a:ext cx="6592616" cy="3776887"/>
          </a:xfrm>
          <a:prstGeom prst="rect">
            <a:avLst/>
          </a:prstGeom>
          <a:ln>
            <a:solidFill>
              <a:schemeClr val="tx1"/>
            </a:solidFill>
          </a:ln>
        </p:spPr>
      </p:pic>
      <p:grpSp>
        <p:nvGrpSpPr>
          <p:cNvPr id="14" name="Group 13"/>
          <p:cNvGrpSpPr/>
          <p:nvPr/>
        </p:nvGrpSpPr>
        <p:grpSpPr>
          <a:xfrm>
            <a:off x="2367870" y="420914"/>
            <a:ext cx="5236890" cy="3246859"/>
            <a:chOff x="0" y="0"/>
            <a:chExt cx="4455041" cy="3019647"/>
          </a:xfrm>
        </p:grpSpPr>
        <p:sp>
          <p:nvSpPr>
            <p:cNvPr id="16" name="Rectangle 15"/>
            <p:cNvSpPr/>
            <p:nvPr/>
          </p:nvSpPr>
          <p:spPr>
            <a:xfrm>
              <a:off x="0" y="0"/>
              <a:ext cx="4455041" cy="191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p:cNvSpPr/>
            <p:nvPr/>
          </p:nvSpPr>
          <p:spPr>
            <a:xfrm>
              <a:off x="0" y="2849526"/>
              <a:ext cx="3880883" cy="170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6" name="Right Arrow 25"/>
          <p:cNvSpPr/>
          <p:nvPr/>
        </p:nvSpPr>
        <p:spPr>
          <a:xfrm rot="10800000">
            <a:off x="7118984" y="3314374"/>
            <a:ext cx="971552" cy="5238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ight Arrow 26"/>
          <p:cNvSpPr/>
          <p:nvPr/>
        </p:nvSpPr>
        <p:spPr>
          <a:xfrm rot="10800000">
            <a:off x="7781017" y="236184"/>
            <a:ext cx="971552" cy="5238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8" name="Picture 27"/>
          <p:cNvPicPr/>
          <p:nvPr/>
        </p:nvPicPr>
        <p:blipFill>
          <a:blip r:embed="rId4"/>
          <a:stretch>
            <a:fillRect/>
          </a:stretch>
        </p:blipFill>
        <p:spPr>
          <a:xfrm>
            <a:off x="2375451" y="4029436"/>
            <a:ext cx="6579863" cy="1407795"/>
          </a:xfrm>
          <a:prstGeom prst="rect">
            <a:avLst/>
          </a:prstGeom>
          <a:ln>
            <a:solidFill>
              <a:schemeClr val="tx1"/>
            </a:solidFill>
          </a:ln>
        </p:spPr>
      </p:pic>
      <p:pic>
        <p:nvPicPr>
          <p:cNvPr id="29" name="Picture 28"/>
          <p:cNvPicPr/>
          <p:nvPr/>
        </p:nvPicPr>
        <p:blipFill>
          <a:blip r:embed="rId5"/>
          <a:stretch>
            <a:fillRect/>
          </a:stretch>
        </p:blipFill>
        <p:spPr>
          <a:xfrm>
            <a:off x="2362698" y="5487215"/>
            <a:ext cx="6592616" cy="1320800"/>
          </a:xfrm>
          <a:prstGeom prst="rect">
            <a:avLst/>
          </a:prstGeom>
          <a:ln>
            <a:solidFill>
              <a:schemeClr val="tx1"/>
            </a:solidFill>
          </a:ln>
        </p:spPr>
      </p:pic>
      <p:grpSp>
        <p:nvGrpSpPr>
          <p:cNvPr id="30" name="Group 29"/>
          <p:cNvGrpSpPr/>
          <p:nvPr/>
        </p:nvGrpSpPr>
        <p:grpSpPr>
          <a:xfrm>
            <a:off x="7374803" y="4797215"/>
            <a:ext cx="1465032" cy="467360"/>
            <a:chOff x="33579" y="-83357"/>
            <a:chExt cx="1465611" cy="467360"/>
          </a:xfrm>
        </p:grpSpPr>
        <p:sp>
          <p:nvSpPr>
            <p:cNvPr id="31" name="Oval 30"/>
            <p:cNvSpPr/>
            <p:nvPr/>
          </p:nvSpPr>
          <p:spPr>
            <a:xfrm>
              <a:off x="1233376" y="95693"/>
              <a:ext cx="265814" cy="265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 Box 33"/>
            <p:cNvSpPr txBox="1"/>
            <p:nvPr/>
          </p:nvSpPr>
          <p:spPr>
            <a:xfrm>
              <a:off x="33579" y="-83357"/>
              <a:ext cx="595630" cy="46736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vi-VN" sz="24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UP</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33" name="Right Arrow 32"/>
            <p:cNvSpPr/>
            <p:nvPr/>
          </p:nvSpPr>
          <p:spPr>
            <a:xfrm>
              <a:off x="659218" y="159488"/>
              <a:ext cx="435610" cy="201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4" name="Group 33"/>
          <p:cNvGrpSpPr/>
          <p:nvPr/>
        </p:nvGrpSpPr>
        <p:grpSpPr>
          <a:xfrm>
            <a:off x="6824401" y="6128537"/>
            <a:ext cx="2015434" cy="527731"/>
            <a:chOff x="25463" y="-60432"/>
            <a:chExt cx="2015988" cy="528264"/>
          </a:xfrm>
        </p:grpSpPr>
        <p:sp>
          <p:nvSpPr>
            <p:cNvPr id="35" name="Oval 34"/>
            <p:cNvSpPr/>
            <p:nvPr/>
          </p:nvSpPr>
          <p:spPr>
            <a:xfrm>
              <a:off x="1775637" y="202018"/>
              <a:ext cx="265814" cy="265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Text Box 34"/>
            <p:cNvSpPr txBox="1"/>
            <p:nvPr/>
          </p:nvSpPr>
          <p:spPr>
            <a:xfrm>
              <a:off x="25463" y="-60432"/>
              <a:ext cx="1171575" cy="46736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vi-VN" sz="24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DOWN</a:t>
              </a:r>
              <a:endParaRPr lang="en-US" sz="130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37" name="Right Arrow 36"/>
            <p:cNvSpPr/>
            <p:nvPr/>
          </p:nvSpPr>
          <p:spPr>
            <a:xfrm>
              <a:off x="1201479" y="223283"/>
              <a:ext cx="435610" cy="201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78527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29384" y="25225"/>
            <a:ext cx="2102789"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ea typeface="Avenir"/>
                <a:cs typeface="Arial" panose="020B0604020202020204" pitchFamily="34" charset="0"/>
                <a:sym typeface="Avenir"/>
              </a:rPr>
              <a:t>Definitions of valuable information which is important and necessary.</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20" name="Picture 19"/>
          <p:cNvPicPr/>
          <p:nvPr/>
        </p:nvPicPr>
        <p:blipFill>
          <a:blip r:embed="rId3"/>
          <a:stretch>
            <a:fillRect/>
          </a:stretch>
        </p:blipFill>
        <p:spPr>
          <a:xfrm>
            <a:off x="2248742" y="234763"/>
            <a:ext cx="6821682" cy="614830"/>
          </a:xfrm>
          <a:prstGeom prst="rect">
            <a:avLst/>
          </a:prstGeom>
        </p:spPr>
      </p:pic>
      <p:grpSp>
        <p:nvGrpSpPr>
          <p:cNvPr id="8" name="Group 7"/>
          <p:cNvGrpSpPr/>
          <p:nvPr/>
        </p:nvGrpSpPr>
        <p:grpSpPr>
          <a:xfrm>
            <a:off x="2137904" y="135762"/>
            <a:ext cx="5842479" cy="1833603"/>
            <a:chOff x="0" y="0"/>
            <a:chExt cx="4910275" cy="1074863"/>
          </a:xfrm>
        </p:grpSpPr>
        <p:sp>
          <p:nvSpPr>
            <p:cNvPr id="9" name="Text Box 42"/>
            <p:cNvSpPr txBox="1"/>
            <p:nvPr/>
          </p:nvSpPr>
          <p:spPr>
            <a:xfrm>
              <a:off x="4079979" y="713548"/>
              <a:ext cx="669925" cy="361315"/>
            </a:xfrm>
            <a:prstGeom prst="rect">
              <a:avLst/>
            </a:prstGeom>
            <a:noFill/>
            <a:ln w="19050">
              <a:solidFill>
                <a:srgbClr val="FF0000"/>
              </a:solid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vi-VN" sz="1800">
                  <a:effectLst/>
                  <a:latin typeface="Times New Roman" panose="02020603050405020304" pitchFamily="18" charset="0"/>
                  <a:ea typeface="Calibri" panose="020F0502020204030204" pitchFamily="34" charset="0"/>
                  <a:cs typeface="Times New Roman" panose="02020603050405020304" pitchFamily="18" charset="0"/>
                </a:rPr>
                <a:t>Device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0" name="Text Box 43"/>
            <p:cNvSpPr txBox="1"/>
            <p:nvPr/>
          </p:nvSpPr>
          <p:spPr>
            <a:xfrm>
              <a:off x="2320141" y="713548"/>
              <a:ext cx="788670" cy="361315"/>
            </a:xfrm>
            <a:prstGeom prst="rect">
              <a:avLst/>
            </a:prstGeom>
            <a:noFill/>
            <a:ln w="19050">
              <a:solidFill>
                <a:srgbClr val="FF0000"/>
              </a:solid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vi-VN" sz="1800">
                  <a:effectLst/>
                  <a:latin typeface="Times New Roman" panose="02020603050405020304" pitchFamily="18" charset="0"/>
                  <a:ea typeface="Calibri" panose="020F0502020204030204" pitchFamily="34" charset="0"/>
                  <a:cs typeface="Times New Roman" panose="02020603050405020304" pitchFamily="18" charset="0"/>
                </a:rPr>
                <a:t>Interface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1" name="Text Box 44"/>
            <p:cNvSpPr txBox="1"/>
            <p:nvPr/>
          </p:nvSpPr>
          <p:spPr>
            <a:xfrm>
              <a:off x="840324" y="702688"/>
              <a:ext cx="513715" cy="361315"/>
            </a:xfrm>
            <a:prstGeom prst="rect">
              <a:avLst/>
            </a:prstGeom>
            <a:noFill/>
            <a:ln w="19050">
              <a:solidFill>
                <a:srgbClr val="FF0000"/>
              </a:solid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vi-VN" sz="1800">
                  <a:effectLst/>
                  <a:latin typeface="Times New Roman" panose="02020603050405020304" pitchFamily="18" charset="0"/>
                  <a:ea typeface="Calibri" panose="020F0502020204030204" pitchFamily="34" charset="0"/>
                  <a:cs typeface="Times New Roman" panose="02020603050405020304" pitchFamily="18" charset="0"/>
                </a:rPr>
                <a:t>Title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p:txBody>
        </p:sp>
        <p:cxnSp>
          <p:nvCxnSpPr>
            <p:cNvPr id="13" name="Straight Arrow Connector 12"/>
            <p:cNvCxnSpPr/>
            <p:nvPr/>
          </p:nvCxnSpPr>
          <p:spPr>
            <a:xfrm flipH="1" flipV="1">
              <a:off x="676550" y="385845"/>
              <a:ext cx="412273" cy="3171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716772" y="359417"/>
              <a:ext cx="216707" cy="3432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402862" y="354132"/>
              <a:ext cx="45719" cy="3594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0"/>
              <a:ext cx="1046538" cy="46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p:cNvSpPr/>
            <p:nvPr/>
          </p:nvSpPr>
          <p:spPr>
            <a:xfrm>
              <a:off x="2494779" y="0"/>
              <a:ext cx="872057" cy="46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18"/>
            <p:cNvSpPr/>
            <p:nvPr/>
          </p:nvSpPr>
          <p:spPr>
            <a:xfrm>
              <a:off x="3419750" y="0"/>
              <a:ext cx="1490525" cy="46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22" name="Picture 21"/>
          <p:cNvPicPr/>
          <p:nvPr/>
        </p:nvPicPr>
        <p:blipFill>
          <a:blip r:embed="rId4"/>
          <a:stretch>
            <a:fillRect/>
          </a:stretch>
        </p:blipFill>
        <p:spPr>
          <a:xfrm>
            <a:off x="2316438" y="2253444"/>
            <a:ext cx="6753986" cy="4466012"/>
          </a:xfrm>
          <a:prstGeom prst="rect">
            <a:avLst/>
          </a:prstGeom>
        </p:spPr>
      </p:pic>
      <p:grpSp>
        <p:nvGrpSpPr>
          <p:cNvPr id="23" name="Group 22"/>
          <p:cNvGrpSpPr/>
          <p:nvPr/>
        </p:nvGrpSpPr>
        <p:grpSpPr>
          <a:xfrm>
            <a:off x="2709454" y="4110320"/>
            <a:ext cx="856616" cy="2747680"/>
            <a:chOff x="0" y="0"/>
            <a:chExt cx="856800" cy="2368800"/>
          </a:xfrm>
        </p:grpSpPr>
        <p:grpSp>
          <p:nvGrpSpPr>
            <p:cNvPr id="24" name="Group 23"/>
            <p:cNvGrpSpPr/>
            <p:nvPr/>
          </p:nvGrpSpPr>
          <p:grpSpPr>
            <a:xfrm>
              <a:off x="0" y="0"/>
              <a:ext cx="856800" cy="2304000"/>
              <a:chOff x="0" y="0"/>
              <a:chExt cx="856800" cy="2304000"/>
            </a:xfrm>
          </p:grpSpPr>
          <p:sp>
            <p:nvSpPr>
              <p:cNvPr id="26" name="Rectangle 25"/>
              <p:cNvSpPr/>
              <p:nvPr/>
            </p:nvSpPr>
            <p:spPr>
              <a:xfrm>
                <a:off x="424800" y="0"/>
                <a:ext cx="432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600"/>
                  </a:spcAft>
                </a:pPr>
                <a:r>
                  <a:rPr lang="vi-VN" sz="26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a:effectLst/>
                  <a:latin typeface="Cambria" panose="02040503050406030204" pitchFamily="18" charset="0"/>
                  <a:ea typeface="Calibri" panose="020F0502020204030204" pitchFamily="34" charset="0"/>
                  <a:cs typeface="Times New Roman" panose="02020603050405020304" pitchFamily="18" charset="0"/>
                </a:endParaRPr>
              </a:p>
            </p:txBody>
          </p:sp>
          <p:grpSp>
            <p:nvGrpSpPr>
              <p:cNvPr id="27" name="Group 26"/>
              <p:cNvGrpSpPr/>
              <p:nvPr/>
            </p:nvGrpSpPr>
            <p:grpSpPr>
              <a:xfrm>
                <a:off x="0" y="208800"/>
                <a:ext cx="856800" cy="2095200"/>
                <a:chOff x="0" y="0"/>
                <a:chExt cx="856800" cy="2095200"/>
              </a:xfrm>
            </p:grpSpPr>
            <p:grpSp>
              <p:nvGrpSpPr>
                <p:cNvPr id="28" name="Group 27"/>
                <p:cNvGrpSpPr/>
                <p:nvPr/>
              </p:nvGrpSpPr>
              <p:grpSpPr>
                <a:xfrm>
                  <a:off x="0" y="0"/>
                  <a:ext cx="518400" cy="2095200"/>
                  <a:chOff x="0" y="0"/>
                  <a:chExt cx="518400" cy="2095200"/>
                </a:xfrm>
              </p:grpSpPr>
              <p:sp>
                <p:nvSpPr>
                  <p:cNvPr id="30" name="Rectangle 29"/>
                  <p:cNvSpPr/>
                  <p:nvPr/>
                </p:nvSpPr>
                <p:spPr>
                  <a:xfrm>
                    <a:off x="0" y="0"/>
                    <a:ext cx="518400" cy="3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p:cNvSpPr/>
                  <p:nvPr/>
                </p:nvSpPr>
                <p:spPr>
                  <a:xfrm>
                    <a:off x="0" y="950400"/>
                    <a:ext cx="518400" cy="3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p:cNvSpPr/>
                  <p:nvPr/>
                </p:nvSpPr>
                <p:spPr>
                  <a:xfrm>
                    <a:off x="0" y="1879200"/>
                    <a:ext cx="518400" cy="21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9" name="Rectangle 28"/>
                <p:cNvSpPr/>
                <p:nvPr/>
              </p:nvSpPr>
              <p:spPr>
                <a:xfrm>
                  <a:off x="424800" y="784800"/>
                  <a:ext cx="432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600"/>
                    </a:spcAft>
                  </a:pPr>
                  <a:r>
                    <a:rPr lang="vi-VN" sz="26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a:effectLst/>
                    <a:latin typeface="Cambria" panose="02040503050406030204" pitchFamily="18" charset="0"/>
                    <a:ea typeface="Calibri" panose="020F0502020204030204" pitchFamily="34" charset="0"/>
                    <a:cs typeface="Times New Roman" panose="02020603050405020304" pitchFamily="18" charset="0"/>
                  </a:endParaRPr>
                </a:p>
              </p:txBody>
            </p:sp>
          </p:grpSp>
        </p:grpSp>
        <p:sp>
          <p:nvSpPr>
            <p:cNvPr id="25" name="Rectangle 24"/>
            <p:cNvSpPr/>
            <p:nvPr/>
          </p:nvSpPr>
          <p:spPr>
            <a:xfrm>
              <a:off x="424800" y="1900800"/>
              <a:ext cx="432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600"/>
                </a:spcAft>
              </a:pPr>
              <a:r>
                <a:rPr lang="vi-VN" sz="26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a:effectLst/>
                <a:latin typeface="Cambria" panose="02040503050406030204" pitchFamily="18" charset="0"/>
                <a:ea typeface="Calibri" panose="020F0502020204030204" pitchFamily="34" charset="0"/>
                <a:cs typeface="Times New Roman" panose="02020603050405020304" pitchFamily="18" charset="0"/>
              </a:endParaRPr>
            </a:p>
          </p:txBody>
        </p:sp>
      </p:grpSp>
      <p:sp>
        <p:nvSpPr>
          <p:cNvPr id="33" name="TextBox 32"/>
          <p:cNvSpPr txBox="1"/>
          <p:nvPr/>
        </p:nvSpPr>
        <p:spPr>
          <a:xfrm>
            <a:off x="9510" y="2833048"/>
            <a:ext cx="2128394"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1600" i="1" u="sng">
                <a:solidFill>
                  <a:schemeClr val="bg1"/>
                </a:solidFill>
                <a:latin typeface="Arial" panose="020B0604020202020204" pitchFamily="34" charset="0"/>
                <a:ea typeface="Avenir"/>
                <a:cs typeface="Arial" panose="020B0604020202020204" pitchFamily="34" charset="0"/>
                <a:sym typeface="Avenir"/>
              </a:rPr>
              <a:t>Step 2:</a:t>
            </a:r>
            <a:r>
              <a:rPr lang="en-US" sz="1600" i="1">
                <a:solidFill>
                  <a:schemeClr val="bg1"/>
                </a:solidFill>
                <a:latin typeface="Arial" panose="020B0604020202020204" pitchFamily="34" charset="0"/>
                <a:ea typeface="Avenir"/>
                <a:cs typeface="Arial" panose="020B0604020202020204" pitchFamily="34" charset="0"/>
                <a:sym typeface="Avenir"/>
              </a:rPr>
              <a:t> Importing matrics browser into Query of Grafana. Particularly, understanding and searching how to use reasonable codes, then edit options </a:t>
            </a:r>
            <a:r>
              <a:rPr lang="en-US" sz="1600" b="1" i="1">
                <a:solidFill>
                  <a:schemeClr val="bg1"/>
                </a:solidFill>
                <a:latin typeface="Arial" panose="020B0604020202020204" pitchFamily="34" charset="0"/>
                <a:ea typeface="Avenir"/>
                <a:cs typeface="Arial" panose="020B0604020202020204" pitchFamily="34" charset="0"/>
                <a:sym typeface="Avenir"/>
              </a:rPr>
              <a:t>*</a:t>
            </a:r>
            <a:r>
              <a:rPr lang="en-US" sz="1600" i="1">
                <a:solidFill>
                  <a:schemeClr val="bg1"/>
                </a:solidFill>
                <a:latin typeface="Arial" panose="020B0604020202020204" pitchFamily="34" charset="0"/>
                <a:ea typeface="Avenir"/>
                <a:cs typeface="Arial" panose="020B0604020202020204" pitchFamily="34" charset="0"/>
                <a:sym typeface="Avenir"/>
              </a:rPr>
              <a:t>, which is suitable with the Table has chosen.</a:t>
            </a:r>
            <a:endParaRPr kumimoji="0" lang="en-US" sz="16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728401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69105" y="2151728"/>
            <a:ext cx="2008876"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b="1" i="1" u="sng">
                <a:solidFill>
                  <a:schemeClr val="bg1"/>
                </a:solidFill>
                <a:latin typeface="Arial" panose="020B0604020202020204" pitchFamily="34" charset="0"/>
                <a:ea typeface="Avenir"/>
                <a:cs typeface="Arial" panose="020B0604020202020204" pitchFamily="34" charset="0"/>
                <a:sym typeface="Avenir"/>
              </a:rPr>
              <a:t>Step 3: </a:t>
            </a:r>
            <a:r>
              <a:rPr lang="en-US" sz="2000" i="1">
                <a:solidFill>
                  <a:schemeClr val="bg1"/>
                </a:solidFill>
                <a:latin typeface="Arial" panose="020B0604020202020204" pitchFamily="34" charset="0"/>
                <a:ea typeface="Avenir"/>
                <a:cs typeface="Arial" panose="020B0604020202020204" pitchFamily="34" charset="0"/>
                <a:sym typeface="Avenir"/>
              </a:rPr>
              <a:t>Choosing the Table, rename and edit value mappings on the right side of the Grafana Dashboard</a:t>
            </a:r>
            <a:r>
              <a:rPr lang="en-US" sz="1600" i="1">
                <a:solidFill>
                  <a:schemeClr val="bg1"/>
                </a:solidFill>
                <a:latin typeface="Arial" panose="020B0604020202020204" pitchFamily="34" charset="0"/>
                <a:ea typeface="Avenir"/>
                <a:cs typeface="Arial" panose="020B0604020202020204" pitchFamily="34" charset="0"/>
                <a:sym typeface="Avenir"/>
              </a:rPr>
              <a:t>.</a:t>
            </a:r>
            <a:endParaRPr kumimoji="0" lang="en-US" sz="16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34" name="Picture 33"/>
          <p:cNvPicPr/>
          <p:nvPr/>
        </p:nvPicPr>
        <p:blipFill>
          <a:blip r:embed="rId3"/>
          <a:stretch>
            <a:fillRect/>
          </a:stretch>
        </p:blipFill>
        <p:spPr>
          <a:xfrm>
            <a:off x="5625351" y="2864328"/>
            <a:ext cx="3359726" cy="3890461"/>
          </a:xfrm>
          <a:prstGeom prst="rect">
            <a:avLst/>
          </a:prstGeom>
          <a:ln>
            <a:solidFill>
              <a:schemeClr val="tx1"/>
            </a:solidFill>
          </a:ln>
        </p:spPr>
      </p:pic>
      <p:pic>
        <p:nvPicPr>
          <p:cNvPr id="35" name="Picture 34"/>
          <p:cNvPicPr/>
          <p:nvPr/>
        </p:nvPicPr>
        <p:blipFill>
          <a:blip r:embed="rId4"/>
          <a:stretch>
            <a:fillRect/>
          </a:stretch>
        </p:blipFill>
        <p:spPr>
          <a:xfrm>
            <a:off x="2369533" y="209849"/>
            <a:ext cx="3061450" cy="4057351"/>
          </a:xfrm>
          <a:prstGeom prst="rect">
            <a:avLst/>
          </a:prstGeom>
          <a:ln>
            <a:solidFill>
              <a:schemeClr val="tx1"/>
            </a:solidFill>
          </a:ln>
        </p:spPr>
      </p:pic>
      <p:sp>
        <p:nvSpPr>
          <p:cNvPr id="36" name="Right Arrow 35"/>
          <p:cNvSpPr/>
          <p:nvPr/>
        </p:nvSpPr>
        <p:spPr>
          <a:xfrm>
            <a:off x="4811858" y="3984669"/>
            <a:ext cx="951633" cy="72160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ight Arrow 36"/>
          <p:cNvSpPr/>
          <p:nvPr/>
        </p:nvSpPr>
        <p:spPr>
          <a:xfrm>
            <a:off x="5052351" y="5827203"/>
            <a:ext cx="951633" cy="72160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ight Arrow 37"/>
          <p:cNvSpPr/>
          <p:nvPr/>
        </p:nvSpPr>
        <p:spPr>
          <a:xfrm rot="10800000">
            <a:off x="5625351" y="792579"/>
            <a:ext cx="951633" cy="72160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Rectangle 1"/>
          <p:cNvSpPr/>
          <p:nvPr/>
        </p:nvSpPr>
        <p:spPr>
          <a:xfrm>
            <a:off x="3879273" y="792578"/>
            <a:ext cx="1746078" cy="579022"/>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9" name="Rectangle 38"/>
          <p:cNvSpPr/>
          <p:nvPr/>
        </p:nvSpPr>
        <p:spPr>
          <a:xfrm>
            <a:off x="5860675" y="4055959"/>
            <a:ext cx="858780" cy="579022"/>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0" name="Rectangle 39"/>
          <p:cNvSpPr/>
          <p:nvPr/>
        </p:nvSpPr>
        <p:spPr>
          <a:xfrm>
            <a:off x="6003983" y="5518008"/>
            <a:ext cx="2981093" cy="1339992"/>
          </a:xfrm>
          <a:prstGeom prst="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135767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69105" y="1107883"/>
            <a:ext cx="200887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b="1" i="1" u="sng">
                <a:solidFill>
                  <a:schemeClr val="bg1"/>
                </a:solidFill>
                <a:latin typeface="Arial" panose="020B0604020202020204" pitchFamily="34" charset="0"/>
                <a:ea typeface="Avenir"/>
                <a:cs typeface="Arial" panose="020B0604020202020204" pitchFamily="34" charset="0"/>
                <a:sym typeface="Avenir"/>
              </a:rPr>
              <a:t>Step 4:</a:t>
            </a:r>
            <a:r>
              <a:rPr lang="en-US" sz="2000" b="1" i="1">
                <a:solidFill>
                  <a:schemeClr val="bg1"/>
                </a:solidFill>
                <a:latin typeface="Arial" panose="020B0604020202020204" pitchFamily="34" charset="0"/>
                <a:ea typeface="Avenir"/>
                <a:cs typeface="Arial" panose="020B0604020202020204" pitchFamily="34" charset="0"/>
                <a:sym typeface="Avenir"/>
              </a:rPr>
              <a:t> </a:t>
            </a:r>
            <a:r>
              <a:rPr lang="en-US" sz="2000" i="1">
                <a:solidFill>
                  <a:schemeClr val="bg1"/>
                </a:solidFill>
                <a:latin typeface="Arial" panose="020B0604020202020204" pitchFamily="34" charset="0"/>
                <a:ea typeface="Avenir"/>
                <a:cs typeface="Arial" panose="020B0604020202020204" pitchFamily="34" charset="0"/>
                <a:sym typeface="Avenir"/>
              </a:rPr>
              <a:t>Showing the result on the main dashboard.</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2" name="Picture 11"/>
          <p:cNvPicPr/>
          <p:nvPr/>
        </p:nvPicPr>
        <p:blipFill>
          <a:blip r:embed="rId3"/>
          <a:stretch>
            <a:fillRect/>
          </a:stretch>
        </p:blipFill>
        <p:spPr>
          <a:xfrm>
            <a:off x="2377873" y="141864"/>
            <a:ext cx="6586018" cy="2947700"/>
          </a:xfrm>
          <a:prstGeom prst="rect">
            <a:avLst/>
          </a:prstGeom>
        </p:spPr>
      </p:pic>
      <p:pic>
        <p:nvPicPr>
          <p:cNvPr id="13" name="Picture 12"/>
          <p:cNvPicPr/>
          <p:nvPr/>
        </p:nvPicPr>
        <p:blipFill>
          <a:blip r:embed="rId4"/>
          <a:stretch>
            <a:fillRect/>
          </a:stretch>
        </p:blipFill>
        <p:spPr>
          <a:xfrm>
            <a:off x="2377873" y="3231428"/>
            <a:ext cx="6586018" cy="3446463"/>
          </a:xfrm>
          <a:prstGeom prst="rect">
            <a:avLst/>
          </a:prstGeom>
        </p:spPr>
      </p:pic>
      <p:grpSp>
        <p:nvGrpSpPr>
          <p:cNvPr id="14" name="Group 13"/>
          <p:cNvGrpSpPr/>
          <p:nvPr/>
        </p:nvGrpSpPr>
        <p:grpSpPr>
          <a:xfrm>
            <a:off x="2507672" y="3689291"/>
            <a:ext cx="1953491" cy="383945"/>
            <a:chOff x="0" y="0"/>
            <a:chExt cx="1414776" cy="255576"/>
          </a:xfrm>
        </p:grpSpPr>
        <p:sp>
          <p:nvSpPr>
            <p:cNvPr id="15" name="Down Arrow 14"/>
            <p:cNvSpPr/>
            <p:nvPr/>
          </p:nvSpPr>
          <p:spPr>
            <a:xfrm rot="5400000">
              <a:off x="1155600" y="-3600"/>
              <a:ext cx="215740" cy="3026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p:cNvSpPr/>
            <p:nvPr/>
          </p:nvSpPr>
          <p:spPr>
            <a:xfrm>
              <a:off x="0" y="0"/>
              <a:ext cx="1054502" cy="25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7" name="TextBox 16"/>
          <p:cNvSpPr txBox="1"/>
          <p:nvPr/>
        </p:nvSpPr>
        <p:spPr>
          <a:xfrm>
            <a:off x="72129" y="3985164"/>
            <a:ext cx="206322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ea typeface="Avenir"/>
                <a:cs typeface="Arial" panose="020B0604020202020204" pitchFamily="34" charset="0"/>
                <a:sym typeface="Avenir"/>
              </a:rPr>
              <a:t>Choose other devices to check, if it shows values unequivocally, it is a complete success.</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293637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p:cNvSpPr txBox="1"/>
          <p:nvPr/>
        </p:nvSpPr>
        <p:spPr>
          <a:xfrm>
            <a:off x="0" y="236184"/>
            <a:ext cx="224930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a:r>
              <a:rPr lang="vi-VN" sz="2400" b="1">
                <a:solidFill>
                  <a:schemeClr val="bg1"/>
                </a:solidFill>
                <a:latin typeface="Arial" panose="020B0604020202020204" pitchFamily="34" charset="0"/>
                <a:cs typeface="Arial" panose="020B0604020202020204" pitchFamily="34" charset="0"/>
              </a:rPr>
              <a:t>2</a:t>
            </a:r>
            <a:r>
              <a:rPr lang="vi-VN" sz="2400" b="1" smtClean="0">
                <a:solidFill>
                  <a:schemeClr val="bg1"/>
                </a:solidFill>
                <a:latin typeface="Arial" panose="020B0604020202020204" pitchFamily="34" charset="0"/>
                <a:cs typeface="Arial" panose="020B0604020202020204" pitchFamily="34" charset="0"/>
              </a:rPr>
              <a:t>. </a:t>
            </a:r>
            <a:r>
              <a:rPr lang="en-US" sz="2400" b="1" smtClean="0">
                <a:solidFill>
                  <a:schemeClr val="bg1"/>
                </a:solidFill>
                <a:latin typeface="Arial" panose="020B0604020202020204" pitchFamily="34" charset="0"/>
                <a:cs typeface="Arial" panose="020B0604020202020204" pitchFamily="34" charset="0"/>
              </a:rPr>
              <a:t>“</a:t>
            </a:r>
            <a:r>
              <a:rPr lang="en-US" sz="2400" b="1">
                <a:solidFill>
                  <a:schemeClr val="bg1"/>
                </a:solidFill>
                <a:latin typeface="Arial" panose="020B0604020202020204" pitchFamily="34" charset="0"/>
                <a:cs typeface="Arial" panose="020B0604020202020204" pitchFamily="34" charset="0"/>
              </a:rPr>
              <a:t>Bandwidth Information – Official” Panel</a:t>
            </a:r>
            <a:endParaRPr kumimoji="0" lang="en-US" sz="24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21" name="TextBox 20"/>
          <p:cNvSpPr txBox="1"/>
          <p:nvPr/>
        </p:nvSpPr>
        <p:spPr>
          <a:xfrm>
            <a:off x="55969" y="1429369"/>
            <a:ext cx="206322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1800" b="1" i="1" u="sng" smtClean="0">
                <a:solidFill>
                  <a:schemeClr val="bg1"/>
                </a:solidFill>
                <a:latin typeface="Arial" panose="020B0604020202020204" pitchFamily="34" charset="0"/>
                <a:ea typeface="Avenir"/>
                <a:cs typeface="Arial" panose="020B0604020202020204" pitchFamily="34" charset="0"/>
                <a:sym typeface="Avenir"/>
              </a:rPr>
              <a:t>Step 1:</a:t>
            </a:r>
            <a:r>
              <a:rPr lang="en-US" sz="1800" b="1" i="1" smtClean="0">
                <a:solidFill>
                  <a:schemeClr val="bg1"/>
                </a:solidFill>
                <a:latin typeface="Arial" panose="020B0604020202020204" pitchFamily="34" charset="0"/>
                <a:ea typeface="Avenir"/>
                <a:cs typeface="Arial" panose="020B0604020202020204" pitchFamily="34" charset="0"/>
                <a:sym typeface="Avenir"/>
              </a:rPr>
              <a:t> </a:t>
            </a:r>
            <a:r>
              <a:rPr lang="en-US" sz="1800" i="1" smtClean="0">
                <a:solidFill>
                  <a:schemeClr val="bg1"/>
                </a:solidFill>
                <a:latin typeface="Arial" panose="020B0604020202020204" pitchFamily="34" charset="0"/>
                <a:ea typeface="Avenir"/>
                <a:cs typeface="Arial" panose="020B0604020202020204" pitchFamily="34" charset="0"/>
                <a:sym typeface="Avenir"/>
              </a:rPr>
              <a:t>Similar to “Switch Information – Official” Panel.</a:t>
            </a:r>
            <a:endParaRPr kumimoji="0" lang="en-US" sz="18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23" name="TextBox 22"/>
          <p:cNvSpPr txBox="1"/>
          <p:nvPr/>
        </p:nvSpPr>
        <p:spPr>
          <a:xfrm>
            <a:off x="50925" y="2422498"/>
            <a:ext cx="2063227"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1800" b="1" i="1" u="sng">
                <a:solidFill>
                  <a:schemeClr val="bg1"/>
                </a:solidFill>
                <a:latin typeface="Arial" panose="020B0604020202020204" pitchFamily="34" charset="0"/>
                <a:ea typeface="Avenir"/>
                <a:cs typeface="Arial" panose="020B0604020202020204" pitchFamily="34" charset="0"/>
                <a:sym typeface="Avenir"/>
              </a:rPr>
              <a:t>Step 2:</a:t>
            </a:r>
            <a:r>
              <a:rPr lang="en-US" sz="1800" b="1" i="1">
                <a:solidFill>
                  <a:schemeClr val="bg1"/>
                </a:solidFill>
                <a:latin typeface="Arial" panose="020B0604020202020204" pitchFamily="34" charset="0"/>
                <a:ea typeface="Avenir"/>
                <a:cs typeface="Arial" panose="020B0604020202020204" pitchFamily="34" charset="0"/>
                <a:sym typeface="Avenir"/>
              </a:rPr>
              <a:t> </a:t>
            </a:r>
            <a:r>
              <a:rPr lang="en-US" sz="1800" i="1">
                <a:solidFill>
                  <a:schemeClr val="bg1"/>
                </a:solidFill>
                <a:latin typeface="Arial" panose="020B0604020202020204" pitchFamily="34" charset="0"/>
                <a:ea typeface="Avenir"/>
                <a:cs typeface="Arial" panose="020B0604020202020204" pitchFamily="34" charset="0"/>
                <a:sym typeface="Avenir"/>
              </a:rPr>
              <a:t>Adding “irate” into Metrics browsers of Input and Output to show the rate information clearly of each device in the graph (Old).</a:t>
            </a:r>
            <a:endParaRPr kumimoji="0" lang="en-US" sz="18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24" name="TextBox 23"/>
          <p:cNvSpPr txBox="1"/>
          <p:nvPr/>
        </p:nvSpPr>
        <p:spPr>
          <a:xfrm>
            <a:off x="55969" y="4839645"/>
            <a:ext cx="213736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1800" b="1" i="1" u="sng">
                <a:solidFill>
                  <a:schemeClr val="bg1"/>
                </a:solidFill>
                <a:latin typeface="Arial" panose="020B0604020202020204" pitchFamily="34" charset="0"/>
                <a:ea typeface="Avenir"/>
                <a:cs typeface="Arial" panose="020B0604020202020204" pitchFamily="34" charset="0"/>
                <a:sym typeface="Avenir"/>
              </a:rPr>
              <a:t>Step 3:</a:t>
            </a:r>
            <a:r>
              <a:rPr lang="en-US" sz="1800" b="1" i="1">
                <a:solidFill>
                  <a:schemeClr val="bg1"/>
                </a:solidFill>
                <a:latin typeface="Arial" panose="020B0604020202020204" pitchFamily="34" charset="0"/>
                <a:ea typeface="Avenir"/>
                <a:cs typeface="Arial" panose="020B0604020202020204" pitchFamily="34" charset="0"/>
                <a:sym typeface="Avenir"/>
              </a:rPr>
              <a:t> </a:t>
            </a:r>
            <a:r>
              <a:rPr lang="en-US" sz="1800" i="1">
                <a:solidFill>
                  <a:schemeClr val="bg1"/>
                </a:solidFill>
                <a:latin typeface="Arial" panose="020B0604020202020204" pitchFamily="34" charset="0"/>
                <a:ea typeface="Avenir"/>
                <a:cs typeface="Arial" panose="020B0604020202020204" pitchFamily="34" charset="0"/>
                <a:sym typeface="Avenir"/>
              </a:rPr>
              <a:t>Editing value mappings to display in a graph (Old) by the options on the right side of the dashboard.</a:t>
            </a:r>
            <a:endParaRPr kumimoji="0" lang="en-US" sz="18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25" name="Picture 24"/>
          <p:cNvPicPr/>
          <p:nvPr/>
        </p:nvPicPr>
        <p:blipFill>
          <a:blip r:embed="rId3"/>
          <a:stretch>
            <a:fillRect/>
          </a:stretch>
        </p:blipFill>
        <p:spPr>
          <a:xfrm>
            <a:off x="2305274" y="125347"/>
            <a:ext cx="6727890" cy="3052538"/>
          </a:xfrm>
          <a:prstGeom prst="rect">
            <a:avLst/>
          </a:prstGeom>
        </p:spPr>
      </p:pic>
      <p:grpSp>
        <p:nvGrpSpPr>
          <p:cNvPr id="38" name="Group 37"/>
          <p:cNvGrpSpPr/>
          <p:nvPr/>
        </p:nvGrpSpPr>
        <p:grpSpPr>
          <a:xfrm>
            <a:off x="3403455" y="1211731"/>
            <a:ext cx="5130945" cy="1517614"/>
            <a:chOff x="0" y="0"/>
            <a:chExt cx="4276800" cy="1389600"/>
          </a:xfrm>
        </p:grpSpPr>
        <p:sp>
          <p:nvSpPr>
            <p:cNvPr id="39" name="Rectangle 38"/>
            <p:cNvSpPr/>
            <p:nvPr/>
          </p:nvSpPr>
          <p:spPr>
            <a:xfrm>
              <a:off x="0" y="0"/>
              <a:ext cx="432000"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ectangle 39"/>
            <p:cNvSpPr/>
            <p:nvPr/>
          </p:nvSpPr>
          <p:spPr>
            <a:xfrm>
              <a:off x="3801600" y="0"/>
              <a:ext cx="432000"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p:cNvSpPr/>
            <p:nvPr/>
          </p:nvSpPr>
          <p:spPr>
            <a:xfrm>
              <a:off x="3844800" y="1101600"/>
              <a:ext cx="432000"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p:cNvSpPr/>
            <p:nvPr/>
          </p:nvSpPr>
          <p:spPr>
            <a:xfrm>
              <a:off x="0" y="1137600"/>
              <a:ext cx="432000"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43" name="Picture 42"/>
          <p:cNvPicPr/>
          <p:nvPr/>
        </p:nvPicPr>
        <p:blipFill>
          <a:blip r:embed="rId4"/>
          <a:stretch>
            <a:fillRect/>
          </a:stretch>
        </p:blipFill>
        <p:spPr>
          <a:xfrm>
            <a:off x="2859689" y="3411016"/>
            <a:ext cx="2626712" cy="3313632"/>
          </a:xfrm>
          <a:prstGeom prst="rect">
            <a:avLst/>
          </a:prstGeom>
        </p:spPr>
      </p:pic>
      <p:pic>
        <p:nvPicPr>
          <p:cNvPr id="44" name="Picture 43"/>
          <p:cNvPicPr/>
          <p:nvPr/>
        </p:nvPicPr>
        <p:blipFill>
          <a:blip r:embed="rId5"/>
          <a:stretch>
            <a:fillRect/>
          </a:stretch>
        </p:blipFill>
        <p:spPr>
          <a:xfrm>
            <a:off x="5928246" y="3411016"/>
            <a:ext cx="2773909" cy="3313632"/>
          </a:xfrm>
          <a:prstGeom prst="rect">
            <a:avLst/>
          </a:prstGeom>
        </p:spPr>
      </p:pic>
      <p:cxnSp>
        <p:nvCxnSpPr>
          <p:cNvPr id="5" name="Straight Connector 4"/>
          <p:cNvCxnSpPr/>
          <p:nvPr/>
        </p:nvCxnSpPr>
        <p:spPr>
          <a:xfrm>
            <a:off x="2170120" y="3294450"/>
            <a:ext cx="6973880" cy="0"/>
          </a:xfrm>
          <a:prstGeom prst="lin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TextBox 6"/>
          <p:cNvSpPr txBox="1"/>
          <p:nvPr/>
        </p:nvSpPr>
        <p:spPr>
          <a:xfrm>
            <a:off x="5401774" y="822492"/>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18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Step 2</a:t>
            </a:r>
            <a:endParaRPr kumimoji="0" lang="en-US" sz="18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45" name="TextBox 44"/>
          <p:cNvSpPr txBox="1"/>
          <p:nvPr/>
        </p:nvSpPr>
        <p:spPr>
          <a:xfrm>
            <a:off x="4289317" y="4258419"/>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18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Step 3</a:t>
            </a:r>
            <a:endParaRPr kumimoji="0" lang="en-US" sz="18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46" name="TextBox 45"/>
          <p:cNvSpPr txBox="1"/>
          <p:nvPr/>
        </p:nvSpPr>
        <p:spPr>
          <a:xfrm>
            <a:off x="7605597" y="4246236"/>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18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Step 3</a:t>
            </a:r>
            <a:endParaRPr kumimoji="0" lang="en-US" sz="18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215642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69105" y="1107883"/>
            <a:ext cx="200887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b="1" i="1" u="sng">
                <a:solidFill>
                  <a:schemeClr val="bg1"/>
                </a:solidFill>
                <a:latin typeface="Arial" panose="020B0604020202020204" pitchFamily="34" charset="0"/>
                <a:ea typeface="Avenir"/>
                <a:cs typeface="Arial" panose="020B0604020202020204" pitchFamily="34" charset="0"/>
                <a:sym typeface="Avenir"/>
              </a:rPr>
              <a:t>Step 4:</a:t>
            </a:r>
            <a:r>
              <a:rPr lang="en-US" sz="2000" b="1" i="1">
                <a:solidFill>
                  <a:schemeClr val="bg1"/>
                </a:solidFill>
                <a:latin typeface="Arial" panose="020B0604020202020204" pitchFamily="34" charset="0"/>
                <a:ea typeface="Avenir"/>
                <a:cs typeface="Arial" panose="020B0604020202020204" pitchFamily="34" charset="0"/>
                <a:sym typeface="Avenir"/>
              </a:rPr>
              <a:t> </a:t>
            </a:r>
            <a:r>
              <a:rPr lang="en-US" sz="2000" i="1">
                <a:solidFill>
                  <a:schemeClr val="bg1"/>
                </a:solidFill>
                <a:latin typeface="Arial" panose="020B0604020202020204" pitchFamily="34" charset="0"/>
                <a:ea typeface="Avenir"/>
                <a:cs typeface="Arial" panose="020B0604020202020204" pitchFamily="34" charset="0"/>
                <a:sym typeface="Avenir"/>
              </a:rPr>
              <a:t>Showing the result on the main dashboard.</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2" name="Picture 11"/>
          <p:cNvPicPr/>
          <p:nvPr/>
        </p:nvPicPr>
        <p:blipFill>
          <a:blip r:embed="rId3"/>
          <a:stretch>
            <a:fillRect/>
          </a:stretch>
        </p:blipFill>
        <p:spPr>
          <a:xfrm>
            <a:off x="2377873" y="141864"/>
            <a:ext cx="6586018" cy="2947700"/>
          </a:xfrm>
          <a:prstGeom prst="rect">
            <a:avLst/>
          </a:prstGeom>
        </p:spPr>
      </p:pic>
      <p:pic>
        <p:nvPicPr>
          <p:cNvPr id="13" name="Picture 12"/>
          <p:cNvPicPr/>
          <p:nvPr/>
        </p:nvPicPr>
        <p:blipFill>
          <a:blip r:embed="rId4"/>
          <a:stretch>
            <a:fillRect/>
          </a:stretch>
        </p:blipFill>
        <p:spPr>
          <a:xfrm>
            <a:off x="2377873" y="3231428"/>
            <a:ext cx="6586018" cy="3446463"/>
          </a:xfrm>
          <a:prstGeom prst="rect">
            <a:avLst/>
          </a:prstGeom>
        </p:spPr>
      </p:pic>
      <p:grpSp>
        <p:nvGrpSpPr>
          <p:cNvPr id="14" name="Group 13"/>
          <p:cNvGrpSpPr/>
          <p:nvPr/>
        </p:nvGrpSpPr>
        <p:grpSpPr>
          <a:xfrm>
            <a:off x="2507672" y="3689291"/>
            <a:ext cx="1953491" cy="383945"/>
            <a:chOff x="0" y="0"/>
            <a:chExt cx="1414776" cy="255576"/>
          </a:xfrm>
        </p:grpSpPr>
        <p:sp>
          <p:nvSpPr>
            <p:cNvPr id="15" name="Down Arrow 14"/>
            <p:cNvSpPr/>
            <p:nvPr/>
          </p:nvSpPr>
          <p:spPr>
            <a:xfrm rot="5400000">
              <a:off x="1155600" y="-3600"/>
              <a:ext cx="215740" cy="3026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p:cNvSpPr/>
            <p:nvPr/>
          </p:nvSpPr>
          <p:spPr>
            <a:xfrm>
              <a:off x="0" y="0"/>
              <a:ext cx="1054502" cy="25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7" name="TextBox 16"/>
          <p:cNvSpPr txBox="1"/>
          <p:nvPr/>
        </p:nvSpPr>
        <p:spPr>
          <a:xfrm>
            <a:off x="72129" y="3985164"/>
            <a:ext cx="206322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ea typeface="Avenir"/>
                <a:cs typeface="Arial" panose="020B0604020202020204" pitchFamily="34" charset="0"/>
                <a:sym typeface="Avenir"/>
              </a:rPr>
              <a:t>Choose other devices to check, if it shows values unequivocally, it is a complete success.</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610524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TextBox 4"/>
          <p:cNvSpPr txBox="1"/>
          <p:nvPr/>
        </p:nvSpPr>
        <p:spPr>
          <a:xfrm>
            <a:off x="69105" y="1107883"/>
            <a:ext cx="200887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b="1" i="1" u="sng">
                <a:solidFill>
                  <a:schemeClr val="bg1"/>
                </a:solidFill>
                <a:latin typeface="Arial" panose="020B0604020202020204" pitchFamily="34" charset="0"/>
                <a:ea typeface="Avenir"/>
                <a:cs typeface="Arial" panose="020B0604020202020204" pitchFamily="34" charset="0"/>
                <a:sym typeface="Avenir"/>
              </a:rPr>
              <a:t>Step 4:</a:t>
            </a:r>
            <a:r>
              <a:rPr lang="en-US" sz="2000" b="1" i="1">
                <a:solidFill>
                  <a:schemeClr val="bg1"/>
                </a:solidFill>
                <a:latin typeface="Arial" panose="020B0604020202020204" pitchFamily="34" charset="0"/>
                <a:ea typeface="Avenir"/>
                <a:cs typeface="Arial" panose="020B0604020202020204" pitchFamily="34" charset="0"/>
                <a:sym typeface="Avenir"/>
              </a:rPr>
              <a:t> </a:t>
            </a:r>
            <a:r>
              <a:rPr lang="en-US" sz="2000" i="1">
                <a:solidFill>
                  <a:schemeClr val="bg1"/>
                </a:solidFill>
                <a:latin typeface="Arial" panose="020B0604020202020204" pitchFamily="34" charset="0"/>
                <a:ea typeface="Avenir"/>
                <a:cs typeface="Arial" panose="020B0604020202020204" pitchFamily="34" charset="0"/>
                <a:sym typeface="Avenir"/>
              </a:rPr>
              <a:t>Showing the result on the main dashboard.</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17" name="TextBox 16"/>
          <p:cNvSpPr txBox="1"/>
          <p:nvPr/>
        </p:nvSpPr>
        <p:spPr>
          <a:xfrm>
            <a:off x="72129" y="3985164"/>
            <a:ext cx="206322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en-US" sz="2000" i="1">
                <a:solidFill>
                  <a:schemeClr val="bg1"/>
                </a:solidFill>
                <a:latin typeface="Arial" panose="020B0604020202020204" pitchFamily="34" charset="0"/>
                <a:ea typeface="Avenir"/>
                <a:cs typeface="Arial" panose="020B0604020202020204" pitchFamily="34" charset="0"/>
                <a:sym typeface="Avenir"/>
              </a:rPr>
              <a:t>Choose other devices to check, if it shows values unequivocally, it is a complete success.</a:t>
            </a:r>
            <a:endParaRPr kumimoji="0" lang="en-US" sz="1600" i="1"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1" name="Picture 10"/>
          <p:cNvPicPr/>
          <p:nvPr/>
        </p:nvPicPr>
        <p:blipFill>
          <a:blip r:embed="rId3"/>
          <a:stretch>
            <a:fillRect/>
          </a:stretch>
        </p:blipFill>
        <p:spPr>
          <a:xfrm>
            <a:off x="2377873" y="72593"/>
            <a:ext cx="6586018" cy="2438400"/>
          </a:xfrm>
          <a:prstGeom prst="rect">
            <a:avLst/>
          </a:prstGeom>
        </p:spPr>
      </p:pic>
      <p:pic>
        <p:nvPicPr>
          <p:cNvPr id="19" name="Picture 18"/>
          <p:cNvPicPr/>
          <p:nvPr/>
        </p:nvPicPr>
        <p:blipFill>
          <a:blip r:embed="rId4"/>
          <a:stretch>
            <a:fillRect/>
          </a:stretch>
        </p:blipFill>
        <p:spPr>
          <a:xfrm>
            <a:off x="2377873" y="2583586"/>
            <a:ext cx="6586018" cy="1869293"/>
          </a:xfrm>
          <a:prstGeom prst="rect">
            <a:avLst/>
          </a:prstGeom>
        </p:spPr>
      </p:pic>
      <p:pic>
        <p:nvPicPr>
          <p:cNvPr id="20" name="Picture 19"/>
          <p:cNvPicPr/>
          <p:nvPr/>
        </p:nvPicPr>
        <p:blipFill>
          <a:blip r:embed="rId5"/>
          <a:stretch>
            <a:fillRect/>
          </a:stretch>
        </p:blipFill>
        <p:spPr>
          <a:xfrm>
            <a:off x="2377873" y="4572000"/>
            <a:ext cx="6586018" cy="2166879"/>
          </a:xfrm>
          <a:prstGeom prst="rect">
            <a:avLst/>
          </a:prstGeom>
        </p:spPr>
      </p:pic>
      <p:grpSp>
        <p:nvGrpSpPr>
          <p:cNvPr id="21" name="Group 20"/>
          <p:cNvGrpSpPr/>
          <p:nvPr/>
        </p:nvGrpSpPr>
        <p:grpSpPr>
          <a:xfrm>
            <a:off x="2602184" y="2778851"/>
            <a:ext cx="1414145" cy="255270"/>
            <a:chOff x="0" y="0"/>
            <a:chExt cx="1414776" cy="255576"/>
          </a:xfrm>
        </p:grpSpPr>
        <p:sp>
          <p:nvSpPr>
            <p:cNvPr id="22" name="Down Arrow 21"/>
            <p:cNvSpPr/>
            <p:nvPr/>
          </p:nvSpPr>
          <p:spPr>
            <a:xfrm rot="5400000">
              <a:off x="1155600" y="-3600"/>
              <a:ext cx="215740" cy="3026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22"/>
            <p:cNvSpPr/>
            <p:nvPr/>
          </p:nvSpPr>
          <p:spPr>
            <a:xfrm>
              <a:off x="0" y="0"/>
              <a:ext cx="1054502" cy="25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p:cNvGrpSpPr/>
          <p:nvPr/>
        </p:nvGrpSpPr>
        <p:grpSpPr>
          <a:xfrm>
            <a:off x="2602185" y="4699389"/>
            <a:ext cx="1414145" cy="255270"/>
            <a:chOff x="0" y="0"/>
            <a:chExt cx="1414776" cy="255576"/>
          </a:xfrm>
        </p:grpSpPr>
        <p:sp>
          <p:nvSpPr>
            <p:cNvPr id="25" name="Down Arrow 24"/>
            <p:cNvSpPr/>
            <p:nvPr/>
          </p:nvSpPr>
          <p:spPr>
            <a:xfrm rot="5400000">
              <a:off x="1155600" y="-3600"/>
              <a:ext cx="215740" cy="3026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Rectangle 25"/>
            <p:cNvSpPr/>
            <p:nvPr/>
          </p:nvSpPr>
          <p:spPr>
            <a:xfrm>
              <a:off x="0" y="0"/>
              <a:ext cx="1054502" cy="255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38016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9144000" cy="384829"/>
          </a:xfrm>
          <a:prstGeom prst="rect">
            <a:avLst/>
          </a:prstGeom>
          <a:solidFill>
            <a:srgbClr val="F36050"/>
          </a:solidFill>
          <a:ln w="12700">
            <a:miter lim="400000"/>
          </a:ln>
        </p:spPr>
        <p:txBody>
          <a:bodyPr lIns="34289" rIns="34289"/>
          <a:lstStyle/>
          <a:p>
            <a:endParaRPr sz="1086"/>
          </a:p>
        </p:txBody>
      </p:sp>
      <p:sp>
        <p:nvSpPr>
          <p:cNvPr id="8" name="Title 1"/>
          <p:cNvSpPr txBox="1">
            <a:spLocks/>
          </p:cNvSpPr>
          <p:nvPr/>
        </p:nvSpPr>
        <p:spPr>
          <a:xfrm>
            <a:off x="2515402" y="1037331"/>
            <a:ext cx="4063471" cy="2021017"/>
          </a:xfrm>
          <a:prstGeom prst="rect">
            <a:avLst/>
          </a:prstGeom>
        </p:spPr>
        <p:txBody>
          <a:bodyPr lIns="91448" tIns="45724" rIns="91448" bIns="45724" anchor="ctr"/>
          <a:lstStyle>
            <a:lvl1pPr algn="ctr" defTabSz="609493" rtl="0" eaLnBrk="1" latinLnBrk="0" hangingPunct="1">
              <a:spcBef>
                <a:spcPct val="0"/>
              </a:spcBef>
              <a:buNone/>
              <a:defRPr sz="5900" kern="1200">
                <a:solidFill>
                  <a:schemeClr val="tx1"/>
                </a:solidFill>
                <a:latin typeface="+mj-lt"/>
                <a:ea typeface="+mj-ea"/>
                <a:cs typeface="+mj-cs"/>
              </a:defRPr>
            </a:lvl1pPr>
          </a:lstStyle>
          <a:p>
            <a:pPr>
              <a:defRPr/>
            </a:pPr>
            <a:endParaRPr lang="en-US" sz="12003" b="1" spc="225" dirty="0">
              <a:solidFill>
                <a:srgbClr val="C4DBD3"/>
              </a:solidFill>
              <a:latin typeface="Arial Rounded MT Bold" charset="0"/>
              <a:ea typeface="Arial Rounded MT Bold" charset="0"/>
              <a:cs typeface="Arial Rounded MT Bold" charset="0"/>
            </a:endParaRPr>
          </a:p>
        </p:txBody>
      </p:sp>
      <p:sp>
        <p:nvSpPr>
          <p:cNvPr id="9" name="Google Shape;1384;p161"/>
          <p:cNvSpPr txBox="1">
            <a:spLocks noGrp="1"/>
          </p:cNvSpPr>
          <p:nvPr>
            <p:ph type="title"/>
          </p:nvPr>
        </p:nvSpPr>
        <p:spPr>
          <a:xfrm>
            <a:off x="2960836" y="-136271"/>
            <a:ext cx="7867351"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smtClean="0">
                <a:solidFill>
                  <a:schemeClr val="bg1"/>
                </a:solidFill>
                <a:latin typeface="Helvetica" charset="0"/>
                <a:ea typeface="Helvetica" charset="0"/>
                <a:cs typeface="Helvetica" charset="0"/>
              </a:rPr>
              <a:t>Result of the project 2</a:t>
            </a:r>
            <a:endParaRPr sz="2800" dirty="0">
              <a:solidFill>
                <a:schemeClr val="bg1"/>
              </a:solidFill>
              <a:latin typeface="Helvetica" charset="0"/>
              <a:ea typeface="Helvetica" charset="0"/>
              <a:cs typeface="Helvetica" charset="0"/>
            </a:endParaRPr>
          </a:p>
        </p:txBody>
      </p:sp>
      <p:pic>
        <p:nvPicPr>
          <p:cNvPr id="12" name="Picture 11"/>
          <p:cNvPicPr/>
          <p:nvPr/>
        </p:nvPicPr>
        <p:blipFill>
          <a:blip r:embed="rId2"/>
          <a:stretch>
            <a:fillRect/>
          </a:stretch>
        </p:blipFill>
        <p:spPr>
          <a:xfrm>
            <a:off x="185555" y="767843"/>
            <a:ext cx="8813302" cy="5197530"/>
          </a:xfrm>
          <a:prstGeom prst="rect">
            <a:avLst/>
          </a:prstGeom>
        </p:spPr>
      </p:pic>
    </p:spTree>
    <p:extLst>
      <p:ext uri="{BB962C8B-B14F-4D97-AF65-F5344CB8AC3E}">
        <p14:creationId xmlns:p14="http://schemas.microsoft.com/office/powerpoint/2010/main" val="53902109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9317" y="-5881"/>
            <a:ext cx="8644683" cy="1256810"/>
          </a:xfrm>
          <a:prstGeom prst="rect">
            <a:avLst/>
          </a:prstGeom>
          <a:solidFill>
            <a:schemeClr val="tx2"/>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Google Shape;1384;p161"/>
          <p:cNvSpPr txBox="1">
            <a:spLocks noGrp="1"/>
          </p:cNvSpPr>
          <p:nvPr>
            <p:ph type="title"/>
          </p:nvPr>
        </p:nvSpPr>
        <p:spPr>
          <a:xfrm>
            <a:off x="935772" y="185446"/>
            <a:ext cx="8707545" cy="871072"/>
          </a:xfrm>
          <a:prstGeom prst="rect">
            <a:avLst/>
          </a:prstGeom>
        </p:spPr>
        <p:txBody>
          <a:bodyPr spcFirstLastPara="1" wrap="square" lIns="91425" tIns="91425" rIns="91425" bIns="91425" anchor="t" anchorCtr="0">
            <a:noAutofit/>
          </a:bodyPr>
          <a:lstStyle/>
          <a:p>
            <a:pPr lvl="0"/>
            <a:r>
              <a:rPr lang="vi-VN" sz="3200">
                <a:solidFill>
                  <a:srgbClr val="002060"/>
                </a:solidFill>
                <a:latin typeface="Arial" panose="020B0604020202020204" pitchFamily="34" charset="0"/>
                <a:ea typeface="Helvetica" charset="0"/>
                <a:cs typeface="Arial" panose="020B0604020202020204" pitchFamily="34" charset="0"/>
              </a:rPr>
              <a:t>4</a:t>
            </a:r>
            <a:r>
              <a:rPr lang="vi-VN" sz="3200" smtClean="0">
                <a:solidFill>
                  <a:srgbClr val="002060"/>
                </a:solidFill>
                <a:latin typeface="Arial" panose="020B0604020202020204" pitchFamily="34" charset="0"/>
                <a:ea typeface="Helvetica" charset="0"/>
                <a:cs typeface="Arial" panose="020B0604020202020204" pitchFamily="34" charset="0"/>
              </a:rPr>
              <a:t>. </a:t>
            </a:r>
            <a:r>
              <a:rPr lang="vi-VN" sz="3200">
                <a:solidFill>
                  <a:srgbClr val="002060"/>
                </a:solidFill>
                <a:latin typeface="Arial" panose="020B0604020202020204" pitchFamily="34" charset="0"/>
                <a:ea typeface="Helvetica" charset="0"/>
                <a:cs typeface="Arial" panose="020B0604020202020204" pitchFamily="34" charset="0"/>
              </a:rPr>
              <a:t>Experience after internship program</a:t>
            </a:r>
          </a:p>
        </p:txBody>
      </p:sp>
      <p:sp>
        <p:nvSpPr>
          <p:cNvPr id="2" name="Rectangle 1"/>
          <p:cNvSpPr/>
          <p:nvPr/>
        </p:nvSpPr>
        <p:spPr>
          <a:xfrm>
            <a:off x="0" y="0"/>
            <a:ext cx="859536" cy="6858000"/>
          </a:xfrm>
          <a:prstGeom prst="rect">
            <a:avLst/>
          </a:prstGeom>
          <a:solidFill>
            <a:srgbClr val="285B84"/>
          </a:solidFill>
          <a:ln w="25400" cap="flat">
            <a:solidFill>
              <a:srgbClr val="285B8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3" name="Google Shape;1384;p161"/>
          <p:cNvSpPr txBox="1">
            <a:spLocks/>
          </p:cNvSpPr>
          <p:nvPr/>
        </p:nvSpPr>
        <p:spPr>
          <a:xfrm>
            <a:off x="935773" y="1811445"/>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endParaRPr lang="vi-VN" sz="4400" dirty="0">
              <a:solidFill>
                <a:srgbClr val="002060"/>
              </a:solidFill>
              <a:latin typeface="Helvetica" charset="0"/>
              <a:ea typeface="Helvetica" charset="0"/>
              <a:cs typeface="Helvetica" charset="0"/>
            </a:endParaRPr>
          </a:p>
        </p:txBody>
      </p:sp>
      <p:sp>
        <p:nvSpPr>
          <p:cNvPr id="10" name="Google Shape;1384;p161"/>
          <p:cNvSpPr txBox="1">
            <a:spLocks/>
          </p:cNvSpPr>
          <p:nvPr/>
        </p:nvSpPr>
        <p:spPr>
          <a:xfrm>
            <a:off x="935772" y="1807365"/>
            <a:ext cx="7907094" cy="1919966"/>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342900" indent="-342900" hangingPunct="1">
              <a:buFont typeface="Arial" panose="020B0604020202020204" pitchFamily="34" charset="0"/>
              <a:buChar char="•"/>
            </a:pPr>
            <a:r>
              <a:rPr lang="en-US" sz="2400" b="0" smtClean="0">
                <a:solidFill>
                  <a:schemeClr val="accent5">
                    <a:lumMod val="50000"/>
                  </a:schemeClr>
                </a:solidFill>
                <a:latin typeface="Arial" panose="020B0604020202020204" pitchFamily="34" charset="0"/>
                <a:ea typeface="Helvetica" charset="0"/>
                <a:cs typeface="Arial" panose="020B0604020202020204" pitchFamily="34" charset="0"/>
              </a:rPr>
              <a:t>Managing </a:t>
            </a:r>
            <a:r>
              <a:rPr lang="en-US" sz="2400" b="0">
                <a:solidFill>
                  <a:schemeClr val="accent5">
                    <a:lumMod val="50000"/>
                  </a:schemeClr>
                </a:solidFill>
                <a:latin typeface="Arial" panose="020B0604020202020204" pitchFamily="34" charset="0"/>
                <a:ea typeface="Helvetica" charset="0"/>
                <a:cs typeface="Arial" panose="020B0604020202020204" pitchFamily="34" charset="0"/>
              </a:rPr>
              <a:t>project information and understanding how to process, import, export, delete data, etc by Python and visualising several data sources with charts by Power BI.</a:t>
            </a:r>
          </a:p>
          <a:p>
            <a:pPr marL="571500" indent="-571500" hangingPunct="1">
              <a:buFont typeface="Arial" panose="020B0604020202020204" pitchFamily="34" charset="0"/>
              <a:buChar char="•"/>
            </a:pPr>
            <a:endParaRPr lang="en-US" sz="2400" b="0">
              <a:solidFill>
                <a:schemeClr val="accent5">
                  <a:lumMod val="50000"/>
                </a:schemeClr>
              </a:solidFill>
              <a:latin typeface="Arial" panose="020B0604020202020204" pitchFamily="34" charset="0"/>
              <a:ea typeface="Helvetica" charset="0"/>
              <a:cs typeface="Arial" panose="020B0604020202020204" pitchFamily="34" charset="0"/>
            </a:endParaRPr>
          </a:p>
          <a:p>
            <a:pPr marL="342900" indent="-342900" hangingPunct="1">
              <a:buFont typeface="Arial" panose="020B0604020202020204" pitchFamily="34" charset="0"/>
              <a:buChar char="•"/>
            </a:pPr>
            <a:r>
              <a:rPr lang="en-US" sz="2400" b="0" smtClean="0">
                <a:solidFill>
                  <a:schemeClr val="accent5">
                    <a:lumMod val="50000"/>
                  </a:schemeClr>
                </a:solidFill>
                <a:latin typeface="Arial" panose="020B0604020202020204" pitchFamily="34" charset="0"/>
                <a:ea typeface="Helvetica" charset="0"/>
                <a:cs typeface="Arial" panose="020B0604020202020204" pitchFamily="34" charset="0"/>
              </a:rPr>
              <a:t>Understanding </a:t>
            </a:r>
            <a:r>
              <a:rPr lang="en-US" sz="2400" b="0">
                <a:solidFill>
                  <a:schemeClr val="accent5">
                    <a:lumMod val="50000"/>
                  </a:schemeClr>
                </a:solidFill>
                <a:latin typeface="Arial" panose="020B0604020202020204" pitchFamily="34" charset="0"/>
                <a:ea typeface="Helvetica" charset="0"/>
                <a:cs typeface="Arial" panose="020B0604020202020204" pitchFamily="34" charset="0"/>
              </a:rPr>
              <a:t>how to work and manage the status of devices in different departments on the Grafana dashboard by using Prometheus. Particularly, learning and understanding how the telecom company successfully operates the management system of devices</a:t>
            </a:r>
          </a:p>
        </p:txBody>
      </p:sp>
      <p:sp>
        <p:nvSpPr>
          <p:cNvPr id="4" name="Rectangle 3"/>
          <p:cNvSpPr/>
          <p:nvPr/>
        </p:nvSpPr>
        <p:spPr>
          <a:xfrm>
            <a:off x="1532080" y="799621"/>
            <a:ext cx="1272475" cy="45719"/>
          </a:xfrm>
          <a:prstGeom prst="rect">
            <a:avLst/>
          </a:prstGeom>
          <a:solidFill>
            <a:srgbClr val="002060"/>
          </a:solidFill>
          <a:ln w="25400" cap="flat">
            <a:solidFill>
              <a:srgbClr val="00206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52523855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Google Shape;1384;p161"/>
          <p:cNvSpPr txBox="1">
            <a:spLocks noGrp="1"/>
          </p:cNvSpPr>
          <p:nvPr>
            <p:ph type="title"/>
          </p:nvPr>
        </p:nvSpPr>
        <p:spPr>
          <a:xfrm>
            <a:off x="419400" y="480928"/>
            <a:ext cx="50139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285B84"/>
                </a:solidFill>
                <a:latin typeface="Helvetica" charset="0"/>
                <a:ea typeface="Helvetica" charset="0"/>
                <a:cs typeface="Helvetica" charset="0"/>
              </a:rPr>
              <a:t>Timeline Title</a:t>
            </a:r>
            <a:endParaRPr sz="4400">
              <a:solidFill>
                <a:srgbClr val="285B84"/>
              </a:solidFill>
              <a:latin typeface="Helvetica" charset="0"/>
              <a:ea typeface="Helvetica" charset="0"/>
              <a:cs typeface="Helvetica" charset="0"/>
            </a:endParaRPr>
          </a:p>
        </p:txBody>
      </p:sp>
      <p:sp>
        <p:nvSpPr>
          <p:cNvPr id="11" name="Google Shape;1385;p161"/>
          <p:cNvSpPr txBox="1"/>
          <p:nvPr/>
        </p:nvSpPr>
        <p:spPr>
          <a:xfrm>
            <a:off x="952241" y="2794072"/>
            <a:ext cx="115830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Understanding overview of the data</a:t>
            </a:r>
            <a:r>
              <a:rPr lang="en" sz="1000" smtClean="0">
                <a:solidFill>
                  <a:srgbClr val="285B84"/>
                </a:solidFill>
                <a:latin typeface="+mn-lt"/>
                <a:ea typeface="Avenir"/>
                <a:cs typeface="Avenir"/>
                <a:sym typeface="Avenir"/>
              </a:rPr>
              <a:t>.</a:t>
            </a:r>
            <a:endParaRPr sz="1000">
              <a:solidFill>
                <a:srgbClr val="285B84"/>
              </a:solidFill>
              <a:latin typeface="+mn-lt"/>
              <a:ea typeface="Avenir"/>
              <a:cs typeface="Avenir"/>
              <a:sym typeface="Avenir"/>
            </a:endParaRPr>
          </a:p>
          <a:p>
            <a:pPr marL="0" lvl="0" indent="0" algn="l" rtl="0">
              <a:lnSpc>
                <a:spcPct val="115000"/>
              </a:lnSpc>
              <a:spcBef>
                <a:spcPts val="0"/>
              </a:spcBef>
              <a:spcAft>
                <a:spcPts val="0"/>
              </a:spcAft>
              <a:buNone/>
            </a:pPr>
            <a:endParaRPr sz="1000">
              <a:solidFill>
                <a:srgbClr val="285B84"/>
              </a:solidFill>
              <a:latin typeface="+mn-lt"/>
              <a:ea typeface="Avenir"/>
              <a:cs typeface="Avenir"/>
              <a:sym typeface="Avenir"/>
            </a:endParaRPr>
          </a:p>
        </p:txBody>
      </p:sp>
      <p:graphicFrame>
        <p:nvGraphicFramePr>
          <p:cNvPr id="12" name="Google Shape;1386;p161"/>
          <p:cNvGraphicFramePr/>
          <p:nvPr>
            <p:extLst>
              <p:ext uri="{D42A27DB-BD31-4B8C-83A1-F6EECF244321}">
                <p14:modId xmlns:p14="http://schemas.microsoft.com/office/powerpoint/2010/main" val="2313206748"/>
              </p:ext>
            </p:extLst>
          </p:nvPr>
        </p:nvGraphicFramePr>
        <p:xfrm>
          <a:off x="419400" y="3687261"/>
          <a:ext cx="8317367" cy="369613"/>
        </p:xfrm>
        <a:graphic>
          <a:graphicData uri="http://schemas.openxmlformats.org/drawingml/2006/table">
            <a:tbl>
              <a:tblPr>
                <a:noFill/>
              </a:tblPr>
              <a:tblGrid>
                <a:gridCol w="911893">
                  <a:extLst>
                    <a:ext uri="{9D8B030D-6E8A-4147-A177-3AD203B41FA5}">
                      <a16:colId xmlns:a16="http://schemas.microsoft.com/office/drawing/2014/main" val="20000"/>
                    </a:ext>
                  </a:extLst>
                </a:gridCol>
                <a:gridCol w="1145207">
                  <a:extLst>
                    <a:ext uri="{9D8B030D-6E8A-4147-A177-3AD203B41FA5}">
                      <a16:colId xmlns:a16="http://schemas.microsoft.com/office/drawing/2014/main" val="20001"/>
                    </a:ext>
                  </a:extLst>
                </a:gridCol>
                <a:gridCol w="1000125">
                  <a:extLst>
                    <a:ext uri="{9D8B030D-6E8A-4147-A177-3AD203B41FA5}">
                      <a16:colId xmlns:a16="http://schemas.microsoft.com/office/drawing/2014/main" val="20002"/>
                    </a:ext>
                  </a:extLst>
                </a:gridCol>
                <a:gridCol w="1085850">
                  <a:extLst>
                    <a:ext uri="{9D8B030D-6E8A-4147-A177-3AD203B41FA5}">
                      <a16:colId xmlns:a16="http://schemas.microsoft.com/office/drawing/2014/main" val="20006"/>
                    </a:ext>
                  </a:extLst>
                </a:gridCol>
                <a:gridCol w="1209675">
                  <a:extLst>
                    <a:ext uri="{9D8B030D-6E8A-4147-A177-3AD203B41FA5}">
                      <a16:colId xmlns:a16="http://schemas.microsoft.com/office/drawing/2014/main" val="20008"/>
                    </a:ext>
                  </a:extLst>
                </a:gridCol>
                <a:gridCol w="904875">
                  <a:extLst>
                    <a:ext uri="{9D8B030D-6E8A-4147-A177-3AD203B41FA5}">
                      <a16:colId xmlns:a16="http://schemas.microsoft.com/office/drawing/2014/main" val="20009"/>
                    </a:ext>
                  </a:extLst>
                </a:gridCol>
                <a:gridCol w="1047750">
                  <a:extLst>
                    <a:ext uri="{9D8B030D-6E8A-4147-A177-3AD203B41FA5}">
                      <a16:colId xmlns:a16="http://schemas.microsoft.com/office/drawing/2014/main" val="20010"/>
                    </a:ext>
                  </a:extLst>
                </a:gridCol>
                <a:gridCol w="1011992">
                  <a:extLst>
                    <a:ext uri="{9D8B030D-6E8A-4147-A177-3AD203B41FA5}">
                      <a16:colId xmlns:a16="http://schemas.microsoft.com/office/drawing/2014/main" val="20011"/>
                    </a:ext>
                  </a:extLst>
                </a:gridCol>
              </a:tblGrid>
              <a:tr h="369613">
                <a:tc>
                  <a:txBody>
                    <a:bodyPr/>
                    <a:lstStyle/>
                    <a:p>
                      <a:pPr marL="0" lvl="0" indent="0" algn="ctr" rtl="0">
                        <a:spcBef>
                          <a:spcPts val="0"/>
                        </a:spcBef>
                        <a:spcAft>
                          <a:spcPts val="0"/>
                        </a:spcAft>
                        <a:buNone/>
                      </a:pPr>
                      <a:r>
                        <a:rPr lang="vi-VN" sz="1200" b="1" smtClean="0">
                          <a:solidFill>
                            <a:schemeClr val="bg1"/>
                          </a:solidFill>
                          <a:latin typeface="+mn-lt"/>
                          <a:ea typeface="Avenir"/>
                          <a:cs typeface="Avenir"/>
                          <a:sym typeface="Avenir"/>
                        </a:rPr>
                        <a:t>Week</a:t>
                      </a:r>
                      <a:r>
                        <a:rPr lang="vi-VN" sz="1200" b="1" baseline="0" smtClean="0">
                          <a:solidFill>
                            <a:schemeClr val="bg1"/>
                          </a:solidFill>
                          <a:latin typeface="+mn-lt"/>
                          <a:ea typeface="Avenir"/>
                          <a:cs typeface="Avenir"/>
                          <a:sym typeface="Avenir"/>
                        </a:rPr>
                        <a:t> 1</a:t>
                      </a:r>
                      <a:endParaRPr sz="1200" b="1">
                        <a:solidFill>
                          <a:schemeClr val="bg1"/>
                        </a:solidFill>
                        <a:latin typeface="+mn-lt"/>
                        <a:ea typeface="Avenir"/>
                        <a:cs typeface="Avenir"/>
                        <a:sym typeface="Avenir"/>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285B84"/>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Week</a:t>
                      </a:r>
                      <a:r>
                        <a:rPr lang="vi-VN" sz="1200" b="1" baseline="0" smtClean="0">
                          <a:solidFill>
                            <a:schemeClr val="bg1"/>
                          </a:solidFill>
                          <a:latin typeface="+mn-lt"/>
                          <a:sym typeface="Avenir"/>
                        </a:rPr>
                        <a:t> 2 + 3</a:t>
                      </a:r>
                      <a:endParaRPr b="1">
                        <a:solidFill>
                          <a:schemeClr val="bg1"/>
                        </a:solidFill>
                        <a:latin typeface="+mn-lt"/>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285B84"/>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Week</a:t>
                      </a:r>
                      <a:r>
                        <a:rPr lang="vi-VN" sz="1200" b="1" baseline="0" smtClean="0">
                          <a:solidFill>
                            <a:schemeClr val="bg1"/>
                          </a:solidFill>
                          <a:latin typeface="+mn-lt"/>
                          <a:sym typeface="Avenir"/>
                        </a:rPr>
                        <a:t> 4</a:t>
                      </a:r>
                      <a:endParaRPr b="1">
                        <a:solidFill>
                          <a:schemeClr val="bg1"/>
                        </a:solidFill>
                        <a:latin typeface="+mn-lt"/>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285B84"/>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Week</a:t>
                      </a:r>
                      <a:r>
                        <a:rPr lang="vi-VN" sz="1200" b="1" baseline="0" smtClean="0">
                          <a:solidFill>
                            <a:schemeClr val="bg1"/>
                          </a:solidFill>
                          <a:latin typeface="+mn-lt"/>
                          <a:sym typeface="Avenir"/>
                        </a:rPr>
                        <a:t> 1 + 2</a:t>
                      </a:r>
                      <a:endParaRPr b="1">
                        <a:solidFill>
                          <a:schemeClr val="bg1"/>
                        </a:solidFill>
                        <a:latin typeface="+mn-lt"/>
                      </a:endParaRPr>
                    </a:p>
                  </a:txBody>
                  <a:tcPr marL="91425" marR="91425" marT="91425" marB="91425">
                    <a:lnL w="9525" cap="flat" cmpd="sng" algn="ctr">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CD6485"/>
                    </a:solidFill>
                  </a:tcPr>
                </a:tc>
                <a:tc>
                  <a:txBody>
                    <a:bodyPr/>
                    <a:lstStyle/>
                    <a:p>
                      <a:pPr marL="0" lvl="0" indent="0" algn="ctr" rtl="0">
                        <a:spcBef>
                          <a:spcPts val="0"/>
                        </a:spcBef>
                        <a:spcAft>
                          <a:spcPts val="0"/>
                        </a:spcAft>
                        <a:buNone/>
                      </a:pPr>
                      <a:r>
                        <a:rPr lang="vi-VN" sz="1200" b="1" smtClean="0">
                          <a:solidFill>
                            <a:schemeClr val="bg1"/>
                          </a:solidFill>
                          <a:latin typeface="+mn-lt"/>
                          <a:ea typeface="Avenir"/>
                          <a:cs typeface="Avenir"/>
                          <a:sym typeface="Avenir"/>
                        </a:rPr>
                        <a:t>Week 3</a:t>
                      </a:r>
                      <a:r>
                        <a:rPr lang="vi-VN" sz="1200" b="1" baseline="0" smtClean="0">
                          <a:solidFill>
                            <a:schemeClr val="bg1"/>
                          </a:solidFill>
                          <a:latin typeface="+mn-lt"/>
                          <a:ea typeface="Avenir"/>
                          <a:cs typeface="Avenir"/>
                          <a:sym typeface="Avenir"/>
                        </a:rPr>
                        <a:t> + 4 </a:t>
                      </a:r>
                      <a:endParaRPr b="1">
                        <a:solidFill>
                          <a:schemeClr val="bg1"/>
                        </a:solidFill>
                        <a:latin typeface="+mn-lt"/>
                      </a:endParaRPr>
                    </a:p>
                  </a:txBody>
                  <a:tcPr marL="91425" marR="91425" marT="91425" marB="91425">
                    <a:lnL w="9525" cap="flat" cmpd="sng" algn="ctr">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CD6485"/>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Week</a:t>
                      </a:r>
                      <a:r>
                        <a:rPr lang="vi-VN" sz="1200" b="1" baseline="0" smtClean="0">
                          <a:solidFill>
                            <a:schemeClr val="bg1"/>
                          </a:solidFill>
                          <a:latin typeface="+mn-lt"/>
                          <a:sym typeface="Avenir"/>
                        </a:rPr>
                        <a:t> 1</a:t>
                      </a:r>
                      <a:endParaRPr b="1">
                        <a:solidFill>
                          <a:schemeClr val="bg1"/>
                        </a:solidFill>
                        <a:latin typeface="+mn-lt"/>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FFB186"/>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Week</a:t>
                      </a:r>
                      <a:r>
                        <a:rPr lang="vi-VN" sz="1200" b="1" baseline="0" smtClean="0">
                          <a:solidFill>
                            <a:schemeClr val="bg1"/>
                          </a:solidFill>
                          <a:latin typeface="+mn-lt"/>
                          <a:sym typeface="Avenir"/>
                        </a:rPr>
                        <a:t> 2 + 3</a:t>
                      </a:r>
                      <a:endParaRPr b="1">
                        <a:solidFill>
                          <a:schemeClr val="bg1"/>
                        </a:solidFill>
                        <a:latin typeface="+mn-lt"/>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FFB186"/>
                    </a:solidFill>
                  </a:tcPr>
                </a:tc>
                <a:tc>
                  <a:txBody>
                    <a:bodyPr/>
                    <a:lstStyle/>
                    <a:p>
                      <a:pPr marL="0" lvl="0" indent="0" algn="ctr" rtl="0">
                        <a:spcBef>
                          <a:spcPts val="0"/>
                        </a:spcBef>
                        <a:spcAft>
                          <a:spcPts val="0"/>
                        </a:spcAft>
                        <a:buNone/>
                      </a:pPr>
                      <a:r>
                        <a:rPr lang="vi-VN" sz="1200" b="1" smtClean="0">
                          <a:solidFill>
                            <a:schemeClr val="bg1"/>
                          </a:solidFill>
                          <a:latin typeface="+mn-lt"/>
                          <a:sym typeface="Avenir"/>
                        </a:rPr>
                        <a:t>Wee</a:t>
                      </a:r>
                      <a:r>
                        <a:rPr lang="vi-VN" sz="1200" b="1" baseline="0" smtClean="0">
                          <a:solidFill>
                            <a:schemeClr val="bg1"/>
                          </a:solidFill>
                          <a:latin typeface="+mn-lt"/>
                          <a:sym typeface="Avenir"/>
                        </a:rPr>
                        <a:t>k 4</a:t>
                      </a:r>
                      <a:endParaRPr b="1">
                        <a:solidFill>
                          <a:schemeClr val="bg1"/>
                        </a:solidFill>
                        <a:latin typeface="+mn-lt"/>
                      </a:endParaRPr>
                    </a:p>
                  </a:txBody>
                  <a:tcPr marL="91425" marR="91425" marT="91425" marB="91425">
                    <a:lnL w="9525" cap="flat" cmpd="sng">
                      <a:solidFill>
                        <a:srgbClr val="516F90"/>
                      </a:solidFill>
                      <a:prstDash val="solid"/>
                      <a:round/>
                      <a:headEnd type="none" w="sm" len="sm"/>
                      <a:tailEnd type="none" w="sm" len="sm"/>
                    </a:lnL>
                    <a:lnR w="9525" cap="flat" cmpd="sng">
                      <a:solidFill>
                        <a:srgbClr val="516F90"/>
                      </a:solidFill>
                      <a:prstDash val="solid"/>
                      <a:round/>
                      <a:headEnd type="none" w="sm" len="sm"/>
                      <a:tailEnd type="none" w="sm" len="sm"/>
                    </a:lnR>
                    <a:lnT w="9525" cap="flat" cmpd="sng">
                      <a:solidFill>
                        <a:srgbClr val="516F90"/>
                      </a:solidFill>
                      <a:prstDash val="solid"/>
                      <a:round/>
                      <a:headEnd type="none" w="sm" len="sm"/>
                      <a:tailEnd type="none" w="sm" len="sm"/>
                    </a:lnT>
                    <a:lnB w="9525" cap="flat" cmpd="sng">
                      <a:solidFill>
                        <a:srgbClr val="516F90"/>
                      </a:solidFill>
                      <a:prstDash val="solid"/>
                      <a:round/>
                      <a:headEnd type="none" w="sm" len="sm"/>
                      <a:tailEnd type="none" w="sm" len="sm"/>
                    </a:lnB>
                    <a:solidFill>
                      <a:srgbClr val="FFB186"/>
                    </a:solidFill>
                  </a:tcPr>
                </a:tc>
                <a:extLst>
                  <a:ext uri="{0D108BD9-81ED-4DB2-BD59-A6C34878D82A}">
                    <a16:rowId xmlns:a16="http://schemas.microsoft.com/office/drawing/2014/main" val="10000"/>
                  </a:ext>
                </a:extLst>
              </a:tr>
            </a:tbl>
          </a:graphicData>
        </a:graphic>
      </p:graphicFrame>
      <p:cxnSp>
        <p:nvCxnSpPr>
          <p:cNvPr id="13" name="Google Shape;1387;p161"/>
          <p:cNvCxnSpPr/>
          <p:nvPr/>
        </p:nvCxnSpPr>
        <p:spPr>
          <a:xfrm rot="10800000">
            <a:off x="887591" y="3112072"/>
            <a:ext cx="0" cy="549300"/>
          </a:xfrm>
          <a:prstGeom prst="straightConnector1">
            <a:avLst/>
          </a:prstGeom>
          <a:noFill/>
          <a:ln w="6350" cap="flat" cmpd="sng">
            <a:solidFill>
              <a:srgbClr val="285B84"/>
            </a:solidFill>
            <a:prstDash val="sysDot"/>
            <a:round/>
            <a:headEnd type="none" w="med" len="med"/>
            <a:tailEnd type="none" w="med" len="med"/>
          </a:ln>
        </p:spPr>
      </p:cxnSp>
      <p:sp>
        <p:nvSpPr>
          <p:cNvPr id="15" name="Google Shape;1389;p161"/>
          <p:cNvSpPr txBox="1"/>
          <p:nvPr/>
        </p:nvSpPr>
        <p:spPr>
          <a:xfrm>
            <a:off x="3499767" y="2419222"/>
            <a:ext cx="115830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Editing value mappings with suitable charts in Power BI</a:t>
            </a:r>
            <a:endParaRPr sz="1000">
              <a:solidFill>
                <a:srgbClr val="285B84"/>
              </a:solidFill>
              <a:latin typeface="+mn-lt"/>
              <a:ea typeface="Avenir"/>
              <a:cs typeface="Avenir"/>
              <a:sym typeface="Avenir"/>
            </a:endParaRPr>
          </a:p>
        </p:txBody>
      </p:sp>
      <p:cxnSp>
        <p:nvCxnSpPr>
          <p:cNvPr id="16" name="Google Shape;1390;p161"/>
          <p:cNvCxnSpPr/>
          <p:nvPr/>
        </p:nvCxnSpPr>
        <p:spPr>
          <a:xfrm rot="10800000">
            <a:off x="3516515" y="2664761"/>
            <a:ext cx="0" cy="1077000"/>
          </a:xfrm>
          <a:prstGeom prst="straightConnector1">
            <a:avLst/>
          </a:prstGeom>
          <a:noFill/>
          <a:ln w="6350" cap="flat" cmpd="sng">
            <a:solidFill>
              <a:srgbClr val="285B84"/>
            </a:solidFill>
            <a:prstDash val="sysDot"/>
            <a:round/>
            <a:headEnd type="none" w="med" len="med"/>
            <a:tailEnd type="none" w="med" len="med"/>
          </a:ln>
        </p:spPr>
      </p:cxnSp>
      <p:sp>
        <p:nvSpPr>
          <p:cNvPr id="18" name="Google Shape;1392;p161"/>
          <p:cNvSpPr txBox="1"/>
          <p:nvPr/>
        </p:nvSpPr>
        <p:spPr>
          <a:xfrm>
            <a:off x="3086155" y="4588947"/>
            <a:ext cx="124772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Using Python to delete draft and temporary files &lt; 2 days. Importing the rest data into Power BI</a:t>
            </a:r>
            <a:endParaRPr sz="1000">
              <a:solidFill>
                <a:srgbClr val="285B84"/>
              </a:solidFill>
              <a:latin typeface="+mn-lt"/>
              <a:ea typeface="Avenir"/>
              <a:cs typeface="Avenir"/>
              <a:sym typeface="Avenir"/>
            </a:endParaRPr>
          </a:p>
          <a:p>
            <a:pPr marL="0" lvl="0" indent="0" algn="l" rtl="0">
              <a:lnSpc>
                <a:spcPct val="115000"/>
              </a:lnSpc>
              <a:spcBef>
                <a:spcPts val="0"/>
              </a:spcBef>
              <a:spcAft>
                <a:spcPts val="0"/>
              </a:spcAft>
              <a:buNone/>
            </a:pPr>
            <a:endParaRPr sz="1000">
              <a:solidFill>
                <a:srgbClr val="285B84"/>
              </a:solidFill>
              <a:latin typeface="+mn-lt"/>
              <a:ea typeface="Avenir"/>
              <a:cs typeface="Avenir"/>
              <a:sym typeface="Avenir"/>
            </a:endParaRPr>
          </a:p>
        </p:txBody>
      </p:sp>
      <p:cxnSp>
        <p:nvCxnSpPr>
          <p:cNvPr id="19" name="Google Shape;1393;p161"/>
          <p:cNvCxnSpPr/>
          <p:nvPr/>
        </p:nvCxnSpPr>
        <p:spPr>
          <a:xfrm rot="10800000">
            <a:off x="3018398" y="4050447"/>
            <a:ext cx="0" cy="1077000"/>
          </a:xfrm>
          <a:prstGeom prst="straightConnector1">
            <a:avLst/>
          </a:prstGeom>
          <a:noFill/>
          <a:ln w="6350" cap="flat" cmpd="sng">
            <a:solidFill>
              <a:srgbClr val="285B84"/>
            </a:solidFill>
            <a:prstDash val="sysDot"/>
            <a:round/>
            <a:headEnd type="none" w="med" len="med"/>
            <a:tailEnd type="none" w="med" len="med"/>
          </a:ln>
        </p:spPr>
      </p:cxnSp>
      <p:sp>
        <p:nvSpPr>
          <p:cNvPr id="21" name="Google Shape;1395;p161"/>
          <p:cNvSpPr txBox="1"/>
          <p:nvPr/>
        </p:nvSpPr>
        <p:spPr>
          <a:xfrm>
            <a:off x="4890514" y="4454141"/>
            <a:ext cx="1158300" cy="6204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a:solidFill>
                  <a:srgbClr val="285B84"/>
                </a:solidFill>
                <a:latin typeface="+mn-lt"/>
                <a:ea typeface="Avenir"/>
                <a:cs typeface="Avenir"/>
                <a:sym typeface="Avenir"/>
              </a:rPr>
              <a:t>Understanding overview of the </a:t>
            </a:r>
            <a:r>
              <a:rPr lang="en-US" sz="1000" smtClean="0">
                <a:solidFill>
                  <a:srgbClr val="285B84"/>
                </a:solidFill>
                <a:latin typeface="+mn-lt"/>
                <a:ea typeface="Avenir"/>
                <a:cs typeface="Avenir"/>
                <a:sym typeface="Avenir"/>
              </a:rPr>
              <a:t>data</a:t>
            </a:r>
            <a:r>
              <a:rPr lang="vi-VN" sz="1000" smtClean="0">
                <a:solidFill>
                  <a:srgbClr val="285B84"/>
                </a:solidFill>
                <a:latin typeface="+mn-lt"/>
                <a:ea typeface="Avenir"/>
                <a:cs typeface="Avenir"/>
                <a:sym typeface="Avenir"/>
              </a:rPr>
              <a:t> in SNMP Exporter</a:t>
            </a:r>
            <a:endParaRPr sz="1000">
              <a:solidFill>
                <a:srgbClr val="285B84"/>
              </a:solidFill>
              <a:latin typeface="+mn-lt"/>
              <a:ea typeface="Avenir"/>
              <a:cs typeface="Avenir"/>
              <a:sym typeface="Avenir"/>
            </a:endParaRPr>
          </a:p>
        </p:txBody>
      </p:sp>
      <p:cxnSp>
        <p:nvCxnSpPr>
          <p:cNvPr id="22" name="Google Shape;1396;p161"/>
          <p:cNvCxnSpPr/>
          <p:nvPr/>
        </p:nvCxnSpPr>
        <p:spPr>
          <a:xfrm rot="10800000">
            <a:off x="4825864" y="4050766"/>
            <a:ext cx="0" cy="738000"/>
          </a:xfrm>
          <a:prstGeom prst="straightConnector1">
            <a:avLst/>
          </a:prstGeom>
          <a:noFill/>
          <a:ln w="6350" cap="flat" cmpd="sng">
            <a:solidFill>
              <a:srgbClr val="285B84"/>
            </a:solidFill>
            <a:prstDash val="sysDot"/>
            <a:round/>
            <a:headEnd type="none" w="med" len="med"/>
            <a:tailEnd type="none" w="med" len="med"/>
          </a:ln>
        </p:spPr>
      </p:cxnSp>
      <p:sp>
        <p:nvSpPr>
          <p:cNvPr id="24" name="Google Shape;1398;p161"/>
          <p:cNvSpPr txBox="1"/>
          <p:nvPr/>
        </p:nvSpPr>
        <p:spPr>
          <a:xfrm>
            <a:off x="7522465" y="4446897"/>
            <a:ext cx="1421509"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Create panels and show valuable information on the Grafana dashboard</a:t>
            </a:r>
            <a:r>
              <a:rPr lang="en" sz="1000" smtClean="0">
                <a:solidFill>
                  <a:srgbClr val="285B84"/>
                </a:solidFill>
                <a:latin typeface="+mn-lt"/>
                <a:ea typeface="Avenir"/>
                <a:cs typeface="Avenir"/>
                <a:sym typeface="Avenir"/>
              </a:rPr>
              <a:t>.</a:t>
            </a:r>
            <a:endParaRPr sz="1000">
              <a:solidFill>
                <a:srgbClr val="285B84"/>
              </a:solidFill>
              <a:latin typeface="+mn-lt"/>
              <a:ea typeface="Avenir"/>
              <a:cs typeface="Avenir"/>
              <a:sym typeface="Avenir"/>
            </a:endParaRPr>
          </a:p>
          <a:p>
            <a:pPr marL="0" lvl="0" indent="0" algn="l" rtl="0">
              <a:lnSpc>
                <a:spcPct val="115000"/>
              </a:lnSpc>
              <a:spcBef>
                <a:spcPts val="0"/>
              </a:spcBef>
              <a:spcAft>
                <a:spcPts val="0"/>
              </a:spcAft>
              <a:buNone/>
            </a:pPr>
            <a:endParaRPr sz="1000">
              <a:solidFill>
                <a:srgbClr val="285B84"/>
              </a:solidFill>
              <a:latin typeface="+mn-lt"/>
              <a:ea typeface="Avenir"/>
              <a:cs typeface="Avenir"/>
              <a:sym typeface="Avenir"/>
            </a:endParaRPr>
          </a:p>
        </p:txBody>
      </p:sp>
      <p:cxnSp>
        <p:nvCxnSpPr>
          <p:cNvPr id="25" name="Google Shape;1399;p161"/>
          <p:cNvCxnSpPr/>
          <p:nvPr/>
        </p:nvCxnSpPr>
        <p:spPr>
          <a:xfrm rot="10800000">
            <a:off x="7457816" y="4043522"/>
            <a:ext cx="0" cy="738000"/>
          </a:xfrm>
          <a:prstGeom prst="straightConnector1">
            <a:avLst/>
          </a:prstGeom>
          <a:noFill/>
          <a:ln w="6350" cap="flat" cmpd="sng">
            <a:solidFill>
              <a:srgbClr val="285B84"/>
            </a:solidFill>
            <a:prstDash val="sysDot"/>
            <a:round/>
            <a:headEnd type="none" w="med" len="med"/>
            <a:tailEnd type="none" w="med" len="med"/>
          </a:ln>
        </p:spPr>
      </p:cxnSp>
      <p:sp>
        <p:nvSpPr>
          <p:cNvPr id="27" name="Google Shape;1401;p161"/>
          <p:cNvSpPr txBox="1"/>
          <p:nvPr/>
        </p:nvSpPr>
        <p:spPr>
          <a:xfrm>
            <a:off x="1608441" y="5442147"/>
            <a:ext cx="115830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Using Python to analyse the data to make it more clearly</a:t>
            </a:r>
            <a:endParaRPr sz="1000">
              <a:solidFill>
                <a:srgbClr val="285B84"/>
              </a:solidFill>
              <a:latin typeface="+mn-lt"/>
              <a:ea typeface="Avenir"/>
              <a:cs typeface="Avenir"/>
              <a:sym typeface="Avenir"/>
            </a:endParaRPr>
          </a:p>
          <a:p>
            <a:pPr marL="0" lvl="0" indent="0" algn="l" rtl="0">
              <a:lnSpc>
                <a:spcPct val="115000"/>
              </a:lnSpc>
              <a:spcBef>
                <a:spcPts val="0"/>
              </a:spcBef>
              <a:spcAft>
                <a:spcPts val="0"/>
              </a:spcAft>
              <a:buNone/>
            </a:pPr>
            <a:endParaRPr sz="1000">
              <a:solidFill>
                <a:srgbClr val="285B84"/>
              </a:solidFill>
              <a:latin typeface="+mn-lt"/>
              <a:ea typeface="Avenir"/>
              <a:cs typeface="Avenir"/>
              <a:sym typeface="Avenir"/>
            </a:endParaRPr>
          </a:p>
        </p:txBody>
      </p:sp>
      <p:cxnSp>
        <p:nvCxnSpPr>
          <p:cNvPr id="28" name="Google Shape;1402;p161"/>
          <p:cNvCxnSpPr/>
          <p:nvPr/>
        </p:nvCxnSpPr>
        <p:spPr>
          <a:xfrm rot="10800000">
            <a:off x="1543791" y="4043385"/>
            <a:ext cx="0" cy="1644300"/>
          </a:xfrm>
          <a:prstGeom prst="straightConnector1">
            <a:avLst/>
          </a:prstGeom>
          <a:noFill/>
          <a:ln w="6350" cap="flat" cmpd="sng">
            <a:solidFill>
              <a:srgbClr val="285B84"/>
            </a:solidFill>
            <a:prstDash val="sysDot"/>
            <a:round/>
            <a:headEnd type="none" w="med" len="med"/>
            <a:tailEnd type="none" w="med" len="med"/>
          </a:ln>
        </p:spPr>
      </p:cxnSp>
      <p:sp>
        <p:nvSpPr>
          <p:cNvPr id="33" name="Google Shape;1407;p161"/>
          <p:cNvSpPr txBox="1"/>
          <p:nvPr/>
        </p:nvSpPr>
        <p:spPr>
          <a:xfrm>
            <a:off x="6172666" y="2794072"/>
            <a:ext cx="115830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Using the Prometheus to convert and analyse data</a:t>
            </a:r>
            <a:r>
              <a:rPr lang="en" sz="1000" smtClean="0">
                <a:solidFill>
                  <a:srgbClr val="285B84"/>
                </a:solidFill>
                <a:latin typeface="+mn-lt"/>
                <a:ea typeface="Avenir"/>
                <a:cs typeface="Avenir"/>
                <a:sym typeface="Avenir"/>
              </a:rPr>
              <a:t>.</a:t>
            </a:r>
            <a:endParaRPr sz="1000">
              <a:solidFill>
                <a:srgbClr val="285B84"/>
              </a:solidFill>
              <a:latin typeface="+mn-lt"/>
              <a:ea typeface="Avenir"/>
              <a:cs typeface="Avenir"/>
              <a:sym typeface="Avenir"/>
            </a:endParaRPr>
          </a:p>
          <a:p>
            <a:pPr marL="0" lvl="0" indent="0" algn="l" rtl="0">
              <a:lnSpc>
                <a:spcPct val="115000"/>
              </a:lnSpc>
              <a:spcBef>
                <a:spcPts val="0"/>
              </a:spcBef>
              <a:spcAft>
                <a:spcPts val="0"/>
              </a:spcAft>
              <a:buNone/>
            </a:pPr>
            <a:endParaRPr sz="1000">
              <a:solidFill>
                <a:srgbClr val="285B84"/>
              </a:solidFill>
              <a:latin typeface="+mn-lt"/>
              <a:ea typeface="Avenir"/>
              <a:cs typeface="Avenir"/>
              <a:sym typeface="Avenir"/>
            </a:endParaRPr>
          </a:p>
        </p:txBody>
      </p:sp>
      <p:cxnSp>
        <p:nvCxnSpPr>
          <p:cNvPr id="34" name="Google Shape;1408;p161"/>
          <p:cNvCxnSpPr/>
          <p:nvPr/>
        </p:nvCxnSpPr>
        <p:spPr>
          <a:xfrm rot="10800000">
            <a:off x="6108016" y="3112072"/>
            <a:ext cx="0" cy="549300"/>
          </a:xfrm>
          <a:prstGeom prst="straightConnector1">
            <a:avLst/>
          </a:prstGeom>
          <a:noFill/>
          <a:ln w="6350" cap="flat" cmpd="sng">
            <a:solidFill>
              <a:srgbClr val="285B84"/>
            </a:solidFill>
            <a:prstDash val="sysDot"/>
            <a:round/>
            <a:headEnd type="none" w="med" len="med"/>
            <a:tailEnd type="none" w="med" len="med"/>
          </a:ln>
        </p:spPr>
      </p:cxnSp>
      <p:sp>
        <p:nvSpPr>
          <p:cNvPr id="36" name="Google Shape;1410;p161"/>
          <p:cNvSpPr txBox="1"/>
          <p:nvPr/>
        </p:nvSpPr>
        <p:spPr>
          <a:xfrm>
            <a:off x="7578466" y="2419222"/>
            <a:ext cx="1158300" cy="6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1000" smtClean="0">
                <a:solidFill>
                  <a:srgbClr val="285B84"/>
                </a:solidFill>
                <a:latin typeface="+mn-lt"/>
                <a:ea typeface="Avenir"/>
                <a:cs typeface="Avenir"/>
                <a:sym typeface="Avenir"/>
              </a:rPr>
              <a:t>Double-check and fix mistakes (if any), then write the report</a:t>
            </a:r>
            <a:endParaRPr sz="1000">
              <a:solidFill>
                <a:srgbClr val="285B84"/>
              </a:solidFill>
              <a:latin typeface="+mn-lt"/>
              <a:ea typeface="Avenir"/>
              <a:cs typeface="Avenir"/>
              <a:sym typeface="Avenir"/>
            </a:endParaRPr>
          </a:p>
        </p:txBody>
      </p:sp>
      <p:cxnSp>
        <p:nvCxnSpPr>
          <p:cNvPr id="37" name="Google Shape;1411;p161"/>
          <p:cNvCxnSpPr/>
          <p:nvPr/>
        </p:nvCxnSpPr>
        <p:spPr>
          <a:xfrm rot="10800000">
            <a:off x="8157616" y="3112072"/>
            <a:ext cx="0" cy="549300"/>
          </a:xfrm>
          <a:prstGeom prst="straightConnector1">
            <a:avLst/>
          </a:prstGeom>
          <a:noFill/>
          <a:ln w="6350" cap="flat" cmpd="sng">
            <a:solidFill>
              <a:srgbClr val="285B84"/>
            </a:solidFill>
            <a:prstDash val="sysDot"/>
            <a:round/>
            <a:headEnd type="none" w="med" len="med"/>
            <a:tailEnd type="none" w="med" len="med"/>
          </a:ln>
        </p:spPr>
      </p:cxnSp>
      <p:sp>
        <p:nvSpPr>
          <p:cNvPr id="2" name="TextBox 1"/>
          <p:cNvSpPr txBox="1"/>
          <p:nvPr/>
        </p:nvSpPr>
        <p:spPr>
          <a:xfrm>
            <a:off x="1328132" y="3983035"/>
            <a:ext cx="118878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400" b="1" smtClean="0">
                <a:solidFill>
                  <a:schemeClr val="accent1">
                    <a:lumMod val="75000"/>
                  </a:schemeClr>
                </a:solidFill>
              </a:rPr>
              <a:t>Month 1</a:t>
            </a:r>
            <a:endParaRPr kumimoji="0" lang="en-US" sz="2400" b="1" i="0" u="none" strike="noStrike" cap="none" spc="0" normalizeH="0" baseline="0">
              <a:ln>
                <a:noFill/>
              </a:ln>
              <a:solidFill>
                <a:schemeClr val="accent1">
                  <a:lumMod val="75000"/>
                </a:schemeClr>
              </a:solidFill>
              <a:effectLst/>
              <a:uFillTx/>
              <a:sym typeface="Calibri"/>
            </a:endParaRPr>
          </a:p>
        </p:txBody>
      </p:sp>
      <p:sp>
        <p:nvSpPr>
          <p:cNvPr id="29" name="TextBox 28"/>
          <p:cNvSpPr txBox="1"/>
          <p:nvPr/>
        </p:nvSpPr>
        <p:spPr>
          <a:xfrm>
            <a:off x="3906746" y="3988660"/>
            <a:ext cx="118878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400" b="1" smtClean="0">
                <a:solidFill>
                  <a:schemeClr val="tx2">
                    <a:lumMod val="75000"/>
                  </a:schemeClr>
                </a:solidFill>
              </a:rPr>
              <a:t>Month 2</a:t>
            </a:r>
            <a:endParaRPr kumimoji="0" lang="en-US" sz="2400" b="1" i="0" u="none" strike="noStrike" cap="none" spc="0" normalizeH="0" baseline="0">
              <a:ln>
                <a:noFill/>
              </a:ln>
              <a:solidFill>
                <a:schemeClr val="tx2">
                  <a:lumMod val="75000"/>
                </a:schemeClr>
              </a:solidFill>
              <a:effectLst/>
              <a:uFillTx/>
              <a:sym typeface="Calibri"/>
            </a:endParaRPr>
          </a:p>
        </p:txBody>
      </p:sp>
      <p:sp>
        <p:nvSpPr>
          <p:cNvPr id="30" name="TextBox 29"/>
          <p:cNvSpPr txBox="1"/>
          <p:nvPr/>
        </p:nvSpPr>
        <p:spPr>
          <a:xfrm>
            <a:off x="6518439" y="3988660"/>
            <a:ext cx="118878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400" b="1" smtClean="0">
                <a:solidFill>
                  <a:schemeClr val="accent6">
                    <a:lumMod val="60000"/>
                    <a:lumOff val="40000"/>
                  </a:schemeClr>
                </a:solidFill>
              </a:rPr>
              <a:t>Month 3</a:t>
            </a:r>
            <a:endParaRPr kumimoji="0" lang="en-US" sz="2400" b="1" i="0" u="none" strike="noStrike" cap="none" spc="0" normalizeH="0" baseline="0">
              <a:ln>
                <a:noFill/>
              </a:ln>
              <a:solidFill>
                <a:schemeClr val="accent6">
                  <a:lumMod val="60000"/>
                  <a:lumOff val="40000"/>
                </a:schemeClr>
              </a:solidFill>
              <a:effectLst/>
              <a:uFillTx/>
              <a:sym typeface="Calibri"/>
            </a:endParaRPr>
          </a:p>
        </p:txBody>
      </p:sp>
      <p:sp>
        <p:nvSpPr>
          <p:cNvPr id="3" name="TextBox 2"/>
          <p:cNvSpPr txBox="1"/>
          <p:nvPr/>
        </p:nvSpPr>
        <p:spPr>
          <a:xfrm>
            <a:off x="5120212" y="49065"/>
            <a:ext cx="402378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1600" b="1" smtClean="0">
                <a:solidFill>
                  <a:schemeClr val="accent4">
                    <a:lumMod val="75000"/>
                  </a:schemeClr>
                </a:solidFill>
                <a:latin typeface="Arial" panose="020B0604020202020204" pitchFamily="34" charset="0"/>
                <a:cs typeface="Arial" panose="020B0604020202020204" pitchFamily="34" charset="0"/>
              </a:rPr>
              <a:t>Duration</a:t>
            </a:r>
            <a:r>
              <a:rPr lang="vi-VN" sz="1600" smtClean="0">
                <a:solidFill>
                  <a:schemeClr val="accent4">
                    <a:lumMod val="75000"/>
                  </a:schemeClr>
                </a:solidFill>
                <a:latin typeface="Arial" panose="020B0604020202020204" pitchFamily="34" charset="0"/>
                <a:cs typeface="Arial" panose="020B0604020202020204" pitchFamily="34" charset="0"/>
              </a:rPr>
              <a:t>: 14th Mar 2022 – 14th Jun 2022</a:t>
            </a:r>
          </a:p>
          <a:p>
            <a:pPr marL="285750" marR="0" indent="-285750" algn="l" defTabSz="914400" rtl="0" fontAlgn="auto" latinLnBrk="0" hangingPunct="0">
              <a:lnSpc>
                <a:spcPct val="100000"/>
              </a:lnSpc>
              <a:spcBef>
                <a:spcPts val="0"/>
              </a:spcBef>
              <a:spcAft>
                <a:spcPts val="0"/>
              </a:spcAft>
              <a:buClrTx/>
              <a:buSzTx/>
              <a:buFont typeface="Wingdings" panose="05000000000000000000" pitchFamily="2" charset="2"/>
              <a:buChar char="§"/>
              <a:tabLst/>
            </a:pPr>
            <a:r>
              <a:rPr lang="vi-VN" sz="1600" smtClean="0">
                <a:solidFill>
                  <a:schemeClr val="accent4">
                    <a:lumMod val="75000"/>
                  </a:schemeClr>
                </a:solidFill>
                <a:latin typeface="Arial" panose="020B0604020202020204" pitchFamily="34" charset="0"/>
                <a:cs typeface="Arial" panose="020B0604020202020204" pitchFamily="34" charset="0"/>
              </a:rPr>
              <a:t>Month 1</a:t>
            </a:r>
          </a:p>
          <a:p>
            <a:pPr marL="285750" marR="0" indent="-285750" algn="l" defTabSz="914400" rtl="0" fontAlgn="auto" latinLnBrk="0" hangingPunct="0">
              <a:lnSpc>
                <a:spcPct val="100000"/>
              </a:lnSpc>
              <a:spcBef>
                <a:spcPts val="0"/>
              </a:spcBef>
              <a:spcAft>
                <a:spcPts val="0"/>
              </a:spcAft>
              <a:buClrTx/>
              <a:buSzTx/>
              <a:buFont typeface="Wingdings" panose="05000000000000000000" pitchFamily="2" charset="2"/>
              <a:buChar char="§"/>
              <a:tabLst/>
            </a:pPr>
            <a:r>
              <a:rPr lang="vi-VN" sz="1600" smtClean="0">
                <a:solidFill>
                  <a:schemeClr val="accent4">
                    <a:lumMod val="75000"/>
                  </a:schemeClr>
                </a:solidFill>
                <a:latin typeface="Arial" panose="020B0604020202020204" pitchFamily="34" charset="0"/>
                <a:cs typeface="Arial" panose="020B0604020202020204" pitchFamily="34" charset="0"/>
              </a:rPr>
              <a:t>Month 2</a:t>
            </a:r>
          </a:p>
          <a:p>
            <a:pPr marL="285750" marR="0" indent="-285750" algn="l" defTabSz="914400" rtl="0" fontAlgn="auto" latinLnBrk="0" hangingPunct="0">
              <a:lnSpc>
                <a:spcPct val="100000"/>
              </a:lnSpc>
              <a:spcBef>
                <a:spcPts val="0"/>
              </a:spcBef>
              <a:spcAft>
                <a:spcPts val="0"/>
              </a:spcAft>
              <a:buClrTx/>
              <a:buSzTx/>
              <a:buFont typeface="Wingdings" panose="05000000000000000000" pitchFamily="2" charset="2"/>
              <a:buChar char="§"/>
              <a:tabLst/>
            </a:pPr>
            <a:r>
              <a:rPr lang="vi-VN" sz="1600" smtClean="0">
                <a:solidFill>
                  <a:schemeClr val="accent4">
                    <a:lumMod val="75000"/>
                  </a:schemeClr>
                </a:solidFill>
                <a:latin typeface="Arial" panose="020B0604020202020204" pitchFamily="34" charset="0"/>
                <a:cs typeface="Arial" panose="020B0604020202020204" pitchFamily="34" charset="0"/>
              </a:rPr>
              <a:t>Month 3</a:t>
            </a:r>
          </a:p>
        </p:txBody>
      </p:sp>
      <p:grpSp>
        <p:nvGrpSpPr>
          <p:cNvPr id="5" name="Group 4"/>
          <p:cNvGrpSpPr/>
          <p:nvPr/>
        </p:nvGrpSpPr>
        <p:grpSpPr>
          <a:xfrm>
            <a:off x="6322381" y="416569"/>
            <a:ext cx="392116" cy="602416"/>
            <a:chOff x="7112830" y="370287"/>
            <a:chExt cx="392116" cy="602416"/>
          </a:xfrm>
        </p:grpSpPr>
        <p:sp>
          <p:nvSpPr>
            <p:cNvPr id="4" name="Rectangle 3"/>
            <p:cNvSpPr/>
            <p:nvPr/>
          </p:nvSpPr>
          <p:spPr>
            <a:xfrm>
              <a:off x="7112830" y="370287"/>
              <a:ext cx="392115" cy="92460"/>
            </a:xfrm>
            <a:prstGeom prst="rect">
              <a:avLst/>
            </a:prstGeom>
            <a:solidFill>
              <a:schemeClr val="accent1">
                <a:lumMod val="75000"/>
              </a:schemeClr>
            </a:solidFill>
            <a:ln w="25400" cap="flat">
              <a:solidFill>
                <a:schemeClr val="accent1">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2" name="Rectangle 31"/>
            <p:cNvSpPr/>
            <p:nvPr/>
          </p:nvSpPr>
          <p:spPr>
            <a:xfrm>
              <a:off x="7112831" y="625265"/>
              <a:ext cx="392115" cy="92460"/>
            </a:xfrm>
            <a:prstGeom prst="rect">
              <a:avLst/>
            </a:prstGeom>
            <a:solidFill>
              <a:schemeClr val="tx2">
                <a:lumMod val="75000"/>
              </a:schemeClr>
            </a:solidFill>
            <a:ln w="254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5" name="Rectangle 34"/>
            <p:cNvSpPr/>
            <p:nvPr/>
          </p:nvSpPr>
          <p:spPr>
            <a:xfrm>
              <a:off x="7112831" y="880243"/>
              <a:ext cx="392115" cy="92460"/>
            </a:xfrm>
            <a:prstGeom prst="rect">
              <a:avLst/>
            </a:prstGeom>
            <a:solidFill>
              <a:schemeClr val="accent6">
                <a:lumMod val="60000"/>
                <a:lumOff val="40000"/>
              </a:schemeClr>
            </a:solidFill>
            <a:ln w="25400" cap="flat">
              <a:solidFill>
                <a:schemeClr val="accent6">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grpSp>
      <p:cxnSp>
        <p:nvCxnSpPr>
          <p:cNvPr id="38" name="Google Shape;1390;p161"/>
          <p:cNvCxnSpPr/>
          <p:nvPr/>
        </p:nvCxnSpPr>
        <p:spPr>
          <a:xfrm flipH="1" flipV="1">
            <a:off x="419400" y="1743985"/>
            <a:ext cx="5541" cy="1943277"/>
          </a:xfrm>
          <a:prstGeom prst="straightConnector1">
            <a:avLst/>
          </a:prstGeom>
          <a:noFill/>
          <a:ln w="19050" cap="flat" cmpd="sng">
            <a:solidFill>
              <a:srgbClr val="FF0000"/>
            </a:solidFill>
            <a:prstDash val="sysDot"/>
            <a:round/>
            <a:headEnd type="none" w="med" len="med"/>
            <a:tailEnd type="none" w="med" len="med"/>
          </a:ln>
        </p:spPr>
      </p:cxnSp>
      <p:cxnSp>
        <p:nvCxnSpPr>
          <p:cNvPr id="39" name="Google Shape;1390;p161"/>
          <p:cNvCxnSpPr/>
          <p:nvPr/>
        </p:nvCxnSpPr>
        <p:spPr>
          <a:xfrm flipV="1">
            <a:off x="4549266" y="1743985"/>
            <a:ext cx="0" cy="1917388"/>
          </a:xfrm>
          <a:prstGeom prst="straightConnector1">
            <a:avLst/>
          </a:prstGeom>
          <a:noFill/>
          <a:ln w="19050" cap="flat" cmpd="sng">
            <a:solidFill>
              <a:srgbClr val="FF0000"/>
            </a:solidFill>
            <a:prstDash val="sysDot"/>
            <a:round/>
            <a:headEnd type="none" w="med" len="med"/>
            <a:tailEnd type="none" w="med" len="med"/>
          </a:ln>
        </p:spPr>
      </p:cxnSp>
      <p:grpSp>
        <p:nvGrpSpPr>
          <p:cNvPr id="51" name="Group 50"/>
          <p:cNvGrpSpPr/>
          <p:nvPr/>
        </p:nvGrpSpPr>
        <p:grpSpPr>
          <a:xfrm>
            <a:off x="419400" y="1743985"/>
            <a:ext cx="4129866" cy="400108"/>
            <a:chOff x="419400" y="1743985"/>
            <a:chExt cx="4129866" cy="400108"/>
          </a:xfrm>
        </p:grpSpPr>
        <p:sp>
          <p:nvSpPr>
            <p:cNvPr id="17" name="TextBox 16"/>
            <p:cNvSpPr txBox="1"/>
            <p:nvPr/>
          </p:nvSpPr>
          <p:spPr>
            <a:xfrm>
              <a:off x="1931308" y="1743985"/>
              <a:ext cx="137682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2000" b="1" i="0" u="none" strike="noStrike" cap="none" spc="0" normalizeH="0" baseline="0" smtClean="0">
                  <a:ln>
                    <a:noFill/>
                  </a:ln>
                  <a:solidFill>
                    <a:schemeClr val="accent4">
                      <a:lumMod val="75000"/>
                    </a:schemeClr>
                  </a:solidFill>
                  <a:effectLst/>
                  <a:uFillTx/>
                  <a:latin typeface="Arial" panose="020B0604020202020204" pitchFamily="34" charset="0"/>
                  <a:cs typeface="Arial" panose="020B0604020202020204" pitchFamily="34" charset="0"/>
                  <a:sym typeface="Calibri"/>
                </a:rPr>
                <a:t>Project 1</a:t>
              </a:r>
              <a:endParaRPr kumimoji="0" lang="en-US" sz="2000" b="1" i="0" u="none" strike="noStrike" cap="none" spc="0" normalizeH="0" baseline="0">
                <a:ln>
                  <a:noFill/>
                </a:ln>
                <a:solidFill>
                  <a:schemeClr val="accent4">
                    <a:lumMod val="75000"/>
                  </a:schemeClr>
                </a:solidFill>
                <a:effectLst/>
                <a:uFillTx/>
                <a:latin typeface="Arial" panose="020B0604020202020204" pitchFamily="34" charset="0"/>
                <a:cs typeface="Arial" panose="020B0604020202020204" pitchFamily="34" charset="0"/>
                <a:sym typeface="Calibri"/>
              </a:endParaRPr>
            </a:p>
          </p:txBody>
        </p:sp>
        <p:cxnSp>
          <p:nvCxnSpPr>
            <p:cNvPr id="42" name="Straight Arrow Connector 41"/>
            <p:cNvCxnSpPr/>
            <p:nvPr/>
          </p:nvCxnSpPr>
          <p:spPr>
            <a:xfrm flipH="1">
              <a:off x="419400" y="1962150"/>
              <a:ext cx="13332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p:cNvCxnSpPr/>
            <p:nvPr/>
          </p:nvCxnSpPr>
          <p:spPr>
            <a:xfrm>
              <a:off x="3216066" y="1962150"/>
              <a:ext cx="13332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46" name="Google Shape;1390;p161"/>
          <p:cNvCxnSpPr/>
          <p:nvPr/>
        </p:nvCxnSpPr>
        <p:spPr>
          <a:xfrm flipV="1">
            <a:off x="4549266" y="4056875"/>
            <a:ext cx="0" cy="2391550"/>
          </a:xfrm>
          <a:prstGeom prst="straightConnector1">
            <a:avLst/>
          </a:prstGeom>
          <a:noFill/>
          <a:ln w="19050" cap="flat" cmpd="sng">
            <a:solidFill>
              <a:srgbClr val="002060"/>
            </a:solidFill>
            <a:prstDash val="sysDot"/>
            <a:round/>
            <a:headEnd type="none" w="med" len="med"/>
            <a:tailEnd type="none" w="med" len="med"/>
          </a:ln>
        </p:spPr>
      </p:cxnSp>
      <p:cxnSp>
        <p:nvCxnSpPr>
          <p:cNvPr id="48" name="Google Shape;1390;p161"/>
          <p:cNvCxnSpPr/>
          <p:nvPr/>
        </p:nvCxnSpPr>
        <p:spPr>
          <a:xfrm flipV="1">
            <a:off x="8736766" y="4043386"/>
            <a:ext cx="0" cy="2405039"/>
          </a:xfrm>
          <a:prstGeom prst="straightConnector1">
            <a:avLst/>
          </a:prstGeom>
          <a:noFill/>
          <a:ln w="19050" cap="flat" cmpd="sng">
            <a:solidFill>
              <a:srgbClr val="002060"/>
            </a:solidFill>
            <a:prstDash val="sysDot"/>
            <a:round/>
            <a:headEnd type="none" w="med" len="med"/>
            <a:tailEnd type="none" w="med" len="med"/>
          </a:ln>
        </p:spPr>
      </p:cxnSp>
      <p:grpSp>
        <p:nvGrpSpPr>
          <p:cNvPr id="52" name="Group 51"/>
          <p:cNvGrpSpPr/>
          <p:nvPr/>
        </p:nvGrpSpPr>
        <p:grpSpPr>
          <a:xfrm>
            <a:off x="4579337" y="6074464"/>
            <a:ext cx="4129866" cy="400108"/>
            <a:chOff x="419400" y="1743985"/>
            <a:chExt cx="4129866" cy="400108"/>
          </a:xfrm>
        </p:grpSpPr>
        <p:sp>
          <p:nvSpPr>
            <p:cNvPr id="53" name="TextBox 52"/>
            <p:cNvSpPr txBox="1"/>
            <p:nvPr/>
          </p:nvSpPr>
          <p:spPr>
            <a:xfrm>
              <a:off x="1931308" y="1743985"/>
              <a:ext cx="137682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2000" b="1" i="0" u="none" strike="noStrike" cap="none" spc="0" normalizeH="0" baseline="0" smtClean="0">
                  <a:ln>
                    <a:noFill/>
                  </a:ln>
                  <a:solidFill>
                    <a:schemeClr val="accent4">
                      <a:lumMod val="75000"/>
                    </a:schemeClr>
                  </a:solidFill>
                  <a:effectLst/>
                  <a:uFillTx/>
                  <a:latin typeface="Arial" panose="020B0604020202020204" pitchFamily="34" charset="0"/>
                  <a:cs typeface="Arial" panose="020B0604020202020204" pitchFamily="34" charset="0"/>
                  <a:sym typeface="Calibri"/>
                </a:rPr>
                <a:t>Project 2</a:t>
              </a:r>
              <a:endParaRPr kumimoji="0" lang="en-US" sz="2000" b="1" i="0" u="none" strike="noStrike" cap="none" spc="0" normalizeH="0" baseline="0">
                <a:ln>
                  <a:noFill/>
                </a:ln>
                <a:solidFill>
                  <a:schemeClr val="accent4">
                    <a:lumMod val="75000"/>
                  </a:schemeClr>
                </a:solidFill>
                <a:effectLst/>
                <a:uFillTx/>
                <a:latin typeface="Arial" panose="020B0604020202020204" pitchFamily="34" charset="0"/>
                <a:cs typeface="Arial" panose="020B0604020202020204" pitchFamily="34" charset="0"/>
                <a:sym typeface="Calibri"/>
              </a:endParaRPr>
            </a:p>
          </p:txBody>
        </p:sp>
        <p:cxnSp>
          <p:nvCxnSpPr>
            <p:cNvPr id="54" name="Straight Arrow Connector 53"/>
            <p:cNvCxnSpPr/>
            <p:nvPr/>
          </p:nvCxnSpPr>
          <p:spPr>
            <a:xfrm flipH="1">
              <a:off x="419400" y="1962150"/>
              <a:ext cx="1333200" cy="0"/>
            </a:xfrm>
            <a:prstGeom prst="straightConnector1">
              <a:avLst/>
            </a:prstGeom>
            <a:noFill/>
            <a:ln w="25400" cap="flat">
              <a:solidFill>
                <a:srgbClr val="00206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3216066" y="1962150"/>
              <a:ext cx="1333200" cy="0"/>
            </a:xfrm>
            <a:prstGeom prst="straightConnector1">
              <a:avLst/>
            </a:prstGeom>
            <a:noFill/>
            <a:ln w="25400" cap="flat">
              <a:solidFill>
                <a:srgbClr val="00206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57947606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
          <p:cNvSpPr txBox="1">
            <a:spLocks noGrp="1"/>
          </p:cNvSpPr>
          <p:nvPr>
            <p:ph type="title"/>
          </p:nvPr>
        </p:nvSpPr>
        <p:spPr>
          <a:xfrm>
            <a:off x="935774" y="754973"/>
            <a:ext cx="4574476" cy="704851"/>
          </a:xfrm>
          <a:prstGeom prst="rect">
            <a:avLst/>
          </a:prstGeom>
        </p:spPr>
        <p:txBody>
          <a:bodyPr>
            <a:normAutofit fontScale="90000"/>
          </a:bodyPr>
          <a:lstStyle>
            <a:lvl1pPr indent="11175" defTabSz="804672">
              <a:defRPr sz="5280"/>
            </a:lvl1pPr>
          </a:lstStyle>
          <a:p>
            <a:r>
              <a:rPr lang="vi-VN" smtClean="0">
                <a:latin typeface="Arial Black" panose="020B0604020202020204" pitchFamily="34" charset="0"/>
                <a:cs typeface="Arial Black" panose="020B0604020202020204" pitchFamily="34" charset="0"/>
              </a:rPr>
              <a:t>Content</a:t>
            </a:r>
            <a:endParaRPr dirty="0">
              <a:latin typeface="Arial Black" panose="020B0604020202020204" pitchFamily="34" charset="0"/>
              <a:cs typeface="Arial Black" panose="020B0604020202020204" pitchFamily="34" charset="0"/>
            </a:endParaRPr>
          </a:p>
        </p:txBody>
      </p:sp>
      <p:sp>
        <p:nvSpPr>
          <p:cNvPr id="121" name="object 3"/>
          <p:cNvSpPr/>
          <p:nvPr/>
        </p:nvSpPr>
        <p:spPr>
          <a:xfrm>
            <a:off x="6327078" y="3354"/>
            <a:ext cx="2816922" cy="2962415"/>
          </a:xfrm>
          <a:prstGeom prst="rect">
            <a:avLst/>
          </a:prstGeom>
          <a:blipFill>
            <a:blip r:embed="rId2"/>
            <a:stretch>
              <a:fillRect/>
            </a:stretch>
          </a:blipFill>
          <a:ln w="12700">
            <a:miter lim="400000"/>
          </a:ln>
        </p:spPr>
        <p:txBody>
          <a:bodyPr lIns="34289" rIns="34289"/>
          <a:lstStyle/>
          <a:p>
            <a:endParaRPr sz="1086"/>
          </a:p>
        </p:txBody>
      </p:sp>
      <p:sp>
        <p:nvSpPr>
          <p:cNvPr id="122" name="object 4"/>
          <p:cNvSpPr txBox="1"/>
          <p:nvPr/>
        </p:nvSpPr>
        <p:spPr>
          <a:xfrm>
            <a:off x="935774" y="1867218"/>
            <a:ext cx="7604722" cy="432939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vi-VN" sz="2100" b="1" smtClean="0">
                <a:latin typeface="Arial" panose="020B0604020202020204" pitchFamily="34" charset="0"/>
                <a:cs typeface="Arial" panose="020B0604020202020204" pitchFamily="34" charset="0"/>
              </a:rPr>
              <a:t>1. About the company</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General information</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Leadership</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Field of activity</a:t>
            </a:r>
            <a:endParaRPr lang="vi-VN" sz="2100" dirty="0">
              <a:latin typeface="Arial" panose="020B0604020202020204" pitchFamily="34" charset="0"/>
              <a:cs typeface="Arial" panose="020B0604020202020204" pitchFamily="34" charset="0"/>
            </a:endParaRPr>
          </a:p>
          <a:p>
            <a:pPr marR="1897379" indent="9525">
              <a:spcBef>
                <a:spcPts val="75"/>
              </a:spcBef>
              <a:defRPr sz="2800">
                <a:solidFill>
                  <a:srgbClr val="464153"/>
                </a:solidFill>
                <a:latin typeface="Poppins Medium"/>
                <a:ea typeface="Poppins Medium"/>
                <a:cs typeface="Poppins Medium"/>
                <a:sym typeface="Poppins Medium"/>
              </a:defRPr>
            </a:pPr>
            <a:r>
              <a:rPr lang="vi-VN" sz="2100" b="1" smtClean="0">
                <a:latin typeface="Arial" panose="020B0604020202020204" pitchFamily="34" charset="0"/>
                <a:cs typeface="Arial" panose="020B0604020202020204" pitchFamily="34" charset="0"/>
              </a:rPr>
              <a:t>2. Plans and assigned work</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Internship position</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Jobs</a:t>
            </a:r>
          </a:p>
          <a:p>
            <a:pPr marR="1897379" indent="9525">
              <a:spcBef>
                <a:spcPts val="75"/>
              </a:spcBef>
              <a:defRPr sz="2800">
                <a:solidFill>
                  <a:srgbClr val="464153"/>
                </a:solidFill>
                <a:latin typeface="Poppins Medium"/>
                <a:ea typeface="Poppins Medium"/>
                <a:cs typeface="Poppins Medium"/>
                <a:sym typeface="Poppins Medium"/>
              </a:defRPr>
            </a:pPr>
            <a:r>
              <a:rPr lang="vi-VN" sz="2100" b="1" smtClean="0">
                <a:latin typeface="Arial" panose="020B0604020202020204" pitchFamily="34" charset="0"/>
                <a:cs typeface="Arial" panose="020B0604020202020204" pitchFamily="34" charset="0"/>
              </a:rPr>
              <a:t>3. Work content</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latin typeface="Arial" panose="020B0604020202020204" pitchFamily="34" charset="0"/>
                <a:cs typeface="Arial" panose="020B0604020202020204" pitchFamily="34" charset="0"/>
              </a:rPr>
              <a:t>Project 1: Reporting departments monthly</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en-US" sz="2100">
                <a:latin typeface="Arial" panose="020B0604020202020204" pitchFamily="34" charset="0"/>
                <a:cs typeface="Arial" panose="020B0604020202020204" pitchFamily="34" charset="0"/>
              </a:rPr>
              <a:t>Project 2: Reporting the Interface status of Switch and Bandwidth Information by using Prometheus and Grafana</a:t>
            </a:r>
            <a:r>
              <a:rPr lang="en-US" sz="2100" smtClean="0">
                <a:latin typeface="Arial" panose="020B0604020202020204" pitchFamily="34" charset="0"/>
                <a:cs typeface="Arial" panose="020B0604020202020204" pitchFamily="34" charset="0"/>
              </a:rPr>
              <a:t>.</a:t>
            </a:r>
            <a:endParaRPr lang="vi-VN" sz="2100" smtClean="0">
              <a:latin typeface="Arial" panose="020B0604020202020204" pitchFamily="34" charset="0"/>
              <a:cs typeface="Arial" panose="020B0604020202020204" pitchFamily="34" charset="0"/>
            </a:endParaRPr>
          </a:p>
          <a:p>
            <a:pPr marR="1897379" indent="9525">
              <a:spcBef>
                <a:spcPts val="75"/>
              </a:spcBef>
              <a:defRPr sz="2800">
                <a:solidFill>
                  <a:srgbClr val="464153"/>
                </a:solidFill>
                <a:latin typeface="Poppins Medium"/>
                <a:ea typeface="Poppins Medium"/>
                <a:cs typeface="Poppins Medium"/>
                <a:sym typeface="Poppins Medium"/>
              </a:defRPr>
            </a:pPr>
            <a:r>
              <a:rPr lang="vi-VN" sz="2100" b="1" smtClean="0">
                <a:latin typeface="Arial" panose="020B0604020202020204" pitchFamily="34" charset="0"/>
                <a:cs typeface="Arial" panose="020B0604020202020204" pitchFamily="34" charset="0"/>
              </a:rPr>
              <a:t>4. Experience </a:t>
            </a:r>
            <a:r>
              <a:rPr lang="vi-VN" sz="2100" b="1">
                <a:latin typeface="Arial" panose="020B0604020202020204" pitchFamily="34" charset="0"/>
                <a:cs typeface="Arial" panose="020B0604020202020204" pitchFamily="34" charset="0"/>
              </a:rPr>
              <a:t>after internship program</a:t>
            </a:r>
          </a:p>
        </p:txBody>
      </p:sp>
      <p:sp>
        <p:nvSpPr>
          <p:cNvPr id="125" name="object 7"/>
          <p:cNvSpPr/>
          <p:nvPr/>
        </p:nvSpPr>
        <p:spPr>
          <a:xfrm>
            <a:off x="945299" y="1624394"/>
            <a:ext cx="1249261" cy="0"/>
          </a:xfrm>
          <a:prstGeom prst="line">
            <a:avLst/>
          </a:prstGeom>
          <a:ln w="76200">
            <a:solidFill>
              <a:srgbClr val="F1452F"/>
            </a:solidFill>
          </a:ln>
        </p:spPr>
        <p:txBody>
          <a:bodyPr lIns="34289" rIns="34289"/>
          <a:lstStyle/>
          <a:p>
            <a:endParaRPr sz="1086"/>
          </a:p>
        </p:txBody>
      </p:sp>
    </p:spTree>
    <p:extLst>
      <p:ext uri="{BB962C8B-B14F-4D97-AF65-F5344CB8AC3E}">
        <p14:creationId xmlns:p14="http://schemas.microsoft.com/office/powerpoint/2010/main" val="337908798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object 2"/>
          <p:cNvSpPr/>
          <p:nvPr/>
        </p:nvSpPr>
        <p:spPr>
          <a:xfrm>
            <a:off x="0" y="0"/>
            <a:ext cx="9143999" cy="6858000"/>
          </a:xfrm>
          <a:prstGeom prst="rect">
            <a:avLst/>
          </a:prstGeom>
          <a:solidFill>
            <a:srgbClr val="F36050"/>
          </a:solidFill>
          <a:ln w="12700">
            <a:miter lim="400000"/>
          </a:ln>
        </p:spPr>
        <p:txBody>
          <a:bodyPr lIns="34289" rIns="34289"/>
          <a:lstStyle/>
          <a:p>
            <a:endParaRPr sz="1086"/>
          </a:p>
        </p:txBody>
      </p:sp>
      <p:sp>
        <p:nvSpPr>
          <p:cNvPr id="959" name="Thank You!"/>
          <p:cNvSpPr txBox="1">
            <a:spLocks noGrp="1"/>
          </p:cNvSpPr>
          <p:nvPr>
            <p:ph type="title"/>
          </p:nvPr>
        </p:nvSpPr>
        <p:spPr>
          <a:xfrm>
            <a:off x="2028108" y="2075599"/>
            <a:ext cx="5287091" cy="3120592"/>
          </a:xfrm>
          <a:prstGeom prst="rect">
            <a:avLst/>
          </a:prstGeom>
        </p:spPr>
        <p:txBody>
          <a:bodyPr anchor="ctr">
            <a:noAutofit/>
          </a:bodyPr>
          <a:lstStyle>
            <a:lvl1pPr marR="5080" indent="12700" algn="ctr">
              <a:lnSpc>
                <a:spcPts val="11400"/>
              </a:lnSpc>
              <a:defRPr sz="13000" b="0">
                <a:solidFill>
                  <a:srgbClr val="F2F2F2"/>
                </a:solidFill>
                <a:latin typeface="Poppins Bold"/>
                <a:ea typeface="Poppins Bold"/>
                <a:cs typeface="Poppins Bold"/>
                <a:sym typeface="Poppins Bold"/>
              </a:defRPr>
            </a:lvl1pPr>
          </a:lstStyle>
          <a:p>
            <a:r>
              <a:rPr sz="12000" b="1" dirty="0">
                <a:latin typeface="Arial Black" panose="020B0604020202020204" pitchFamily="34" charset="0"/>
                <a:cs typeface="Arial Black" panose="020B0604020202020204" pitchFamily="34" charset="0"/>
              </a:rPr>
              <a:t>Thank You!</a:t>
            </a:r>
          </a:p>
        </p:txBody>
      </p:sp>
      <p:pic>
        <p:nvPicPr>
          <p:cNvPr id="961" name="pattern-thankyou2.png" descr="pattern-thankyou2.png"/>
          <p:cNvPicPr>
            <a:picLocks noChangeAspect="1"/>
          </p:cNvPicPr>
          <p:nvPr/>
        </p:nvPicPr>
        <p:blipFill>
          <a:blip r:embed="rId2"/>
          <a:stretch>
            <a:fillRect/>
          </a:stretch>
        </p:blipFill>
        <p:spPr>
          <a:xfrm>
            <a:off x="5850575" y="1130459"/>
            <a:ext cx="2224645" cy="1440964"/>
          </a:xfrm>
          <a:prstGeom prst="rect">
            <a:avLst/>
          </a:prstGeom>
          <a:ln w="12700">
            <a:miter lim="400000"/>
          </a:ln>
        </p:spPr>
      </p:pic>
    </p:spTree>
    <p:extLst>
      <p:ext uri="{BB962C8B-B14F-4D97-AF65-F5344CB8AC3E}">
        <p14:creationId xmlns:p14="http://schemas.microsoft.com/office/powerpoint/2010/main" val="91925665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2"/>
          <p:cNvSpPr/>
          <p:nvPr/>
        </p:nvSpPr>
        <p:spPr>
          <a:xfrm flipH="1">
            <a:off x="1401288" y="0"/>
            <a:ext cx="7742712" cy="6858001"/>
          </a:xfrm>
          <a:prstGeom prst="rect">
            <a:avLst/>
          </a:prstGeom>
          <a:blipFill>
            <a:blip r:embed="rId2"/>
            <a:stretch>
              <a:fillRect t="-19542"/>
            </a:stretch>
          </a:blipFill>
          <a:ln w="12700">
            <a:miter lim="400000"/>
          </a:ln>
        </p:spPr>
        <p:txBody>
          <a:bodyPr lIns="34289" rIns="34289"/>
          <a:lstStyle/>
          <a:p>
            <a:endParaRPr sz="1086"/>
          </a:p>
        </p:txBody>
      </p:sp>
      <p:sp>
        <p:nvSpPr>
          <p:cNvPr id="96" name="object 3"/>
          <p:cNvSpPr/>
          <p:nvPr/>
        </p:nvSpPr>
        <p:spPr>
          <a:xfrm rot="10800000" flipV="1">
            <a:off x="-28817" y="-2245"/>
            <a:ext cx="636746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68" y="0"/>
                </a:lnTo>
                <a:lnTo>
                  <a:pt x="16656" y="30"/>
                </a:lnTo>
                <a:lnTo>
                  <a:pt x="16572" y="120"/>
                </a:lnTo>
                <a:lnTo>
                  <a:pt x="16488" y="210"/>
                </a:lnTo>
                <a:lnTo>
                  <a:pt x="16405" y="270"/>
                </a:lnTo>
                <a:lnTo>
                  <a:pt x="16323" y="360"/>
                </a:lnTo>
                <a:lnTo>
                  <a:pt x="16160" y="540"/>
                </a:lnTo>
                <a:lnTo>
                  <a:pt x="16080" y="630"/>
                </a:lnTo>
                <a:lnTo>
                  <a:pt x="15999" y="690"/>
                </a:lnTo>
                <a:lnTo>
                  <a:pt x="15760" y="960"/>
                </a:lnTo>
                <a:lnTo>
                  <a:pt x="15680" y="1020"/>
                </a:lnTo>
                <a:lnTo>
                  <a:pt x="15600" y="1110"/>
                </a:lnTo>
                <a:lnTo>
                  <a:pt x="15521" y="1170"/>
                </a:lnTo>
                <a:lnTo>
                  <a:pt x="15441" y="1260"/>
                </a:lnTo>
                <a:lnTo>
                  <a:pt x="15361" y="1320"/>
                </a:lnTo>
                <a:lnTo>
                  <a:pt x="15280" y="1410"/>
                </a:lnTo>
                <a:lnTo>
                  <a:pt x="15200" y="1470"/>
                </a:lnTo>
                <a:lnTo>
                  <a:pt x="15118" y="1560"/>
                </a:lnTo>
                <a:lnTo>
                  <a:pt x="14872" y="1740"/>
                </a:lnTo>
                <a:lnTo>
                  <a:pt x="14788" y="1830"/>
                </a:lnTo>
                <a:lnTo>
                  <a:pt x="14618" y="1950"/>
                </a:lnTo>
                <a:lnTo>
                  <a:pt x="14445" y="2070"/>
                </a:lnTo>
                <a:lnTo>
                  <a:pt x="14356" y="2100"/>
                </a:lnTo>
                <a:lnTo>
                  <a:pt x="14058" y="2280"/>
                </a:lnTo>
                <a:lnTo>
                  <a:pt x="13766" y="2460"/>
                </a:lnTo>
                <a:lnTo>
                  <a:pt x="13622" y="2520"/>
                </a:lnTo>
                <a:lnTo>
                  <a:pt x="13479" y="2610"/>
                </a:lnTo>
                <a:lnTo>
                  <a:pt x="13061" y="2790"/>
                </a:lnTo>
                <a:lnTo>
                  <a:pt x="12521" y="3030"/>
                </a:lnTo>
                <a:lnTo>
                  <a:pt x="12390" y="3060"/>
                </a:lnTo>
                <a:lnTo>
                  <a:pt x="12130" y="3180"/>
                </a:lnTo>
                <a:lnTo>
                  <a:pt x="11874" y="3240"/>
                </a:lnTo>
                <a:lnTo>
                  <a:pt x="11748" y="3300"/>
                </a:lnTo>
                <a:lnTo>
                  <a:pt x="11252" y="3420"/>
                </a:lnTo>
                <a:lnTo>
                  <a:pt x="11131" y="3480"/>
                </a:lnTo>
                <a:lnTo>
                  <a:pt x="10890" y="3540"/>
                </a:lnTo>
                <a:lnTo>
                  <a:pt x="10771" y="3540"/>
                </a:lnTo>
                <a:lnTo>
                  <a:pt x="10070" y="3720"/>
                </a:lnTo>
                <a:lnTo>
                  <a:pt x="9728" y="3780"/>
                </a:lnTo>
                <a:lnTo>
                  <a:pt x="9501" y="3840"/>
                </a:lnTo>
                <a:lnTo>
                  <a:pt x="9389" y="3840"/>
                </a:lnTo>
                <a:lnTo>
                  <a:pt x="8053" y="4200"/>
                </a:lnTo>
                <a:lnTo>
                  <a:pt x="7942" y="4260"/>
                </a:lnTo>
                <a:lnTo>
                  <a:pt x="7720" y="4320"/>
                </a:lnTo>
                <a:lnTo>
                  <a:pt x="7609" y="4380"/>
                </a:lnTo>
                <a:lnTo>
                  <a:pt x="7497" y="4410"/>
                </a:lnTo>
                <a:lnTo>
                  <a:pt x="7385" y="4470"/>
                </a:lnTo>
                <a:lnTo>
                  <a:pt x="7273" y="4500"/>
                </a:lnTo>
                <a:lnTo>
                  <a:pt x="7048" y="4620"/>
                </a:lnTo>
                <a:lnTo>
                  <a:pt x="6964" y="4680"/>
                </a:lnTo>
                <a:lnTo>
                  <a:pt x="6883" y="4710"/>
                </a:lnTo>
                <a:lnTo>
                  <a:pt x="6805" y="4770"/>
                </a:lnTo>
                <a:lnTo>
                  <a:pt x="6729" y="4800"/>
                </a:lnTo>
                <a:lnTo>
                  <a:pt x="6655" y="4860"/>
                </a:lnTo>
                <a:lnTo>
                  <a:pt x="6514" y="4980"/>
                </a:lnTo>
                <a:lnTo>
                  <a:pt x="6383" y="5100"/>
                </a:lnTo>
                <a:lnTo>
                  <a:pt x="6259" y="5220"/>
                </a:lnTo>
                <a:lnTo>
                  <a:pt x="6144" y="5340"/>
                </a:lnTo>
                <a:lnTo>
                  <a:pt x="6089" y="5430"/>
                </a:lnTo>
                <a:lnTo>
                  <a:pt x="6036" y="5490"/>
                </a:lnTo>
                <a:lnTo>
                  <a:pt x="5985" y="5550"/>
                </a:lnTo>
                <a:lnTo>
                  <a:pt x="5935" y="5640"/>
                </a:lnTo>
                <a:lnTo>
                  <a:pt x="5888" y="5730"/>
                </a:lnTo>
                <a:lnTo>
                  <a:pt x="5842" y="5790"/>
                </a:lnTo>
                <a:lnTo>
                  <a:pt x="5797" y="5880"/>
                </a:lnTo>
                <a:lnTo>
                  <a:pt x="5754" y="5970"/>
                </a:lnTo>
                <a:lnTo>
                  <a:pt x="5713" y="6030"/>
                </a:lnTo>
                <a:lnTo>
                  <a:pt x="5673" y="6120"/>
                </a:lnTo>
                <a:lnTo>
                  <a:pt x="5634" y="6210"/>
                </a:lnTo>
                <a:lnTo>
                  <a:pt x="5597" y="6300"/>
                </a:lnTo>
                <a:lnTo>
                  <a:pt x="5561" y="6390"/>
                </a:lnTo>
                <a:lnTo>
                  <a:pt x="5526" y="6480"/>
                </a:lnTo>
                <a:lnTo>
                  <a:pt x="5493" y="6570"/>
                </a:lnTo>
                <a:lnTo>
                  <a:pt x="5460" y="6660"/>
                </a:lnTo>
                <a:lnTo>
                  <a:pt x="5429" y="6750"/>
                </a:lnTo>
                <a:lnTo>
                  <a:pt x="5399" y="6840"/>
                </a:lnTo>
                <a:lnTo>
                  <a:pt x="5369" y="6930"/>
                </a:lnTo>
                <a:lnTo>
                  <a:pt x="5341" y="7050"/>
                </a:lnTo>
                <a:lnTo>
                  <a:pt x="5314" y="7140"/>
                </a:lnTo>
                <a:lnTo>
                  <a:pt x="5287" y="7230"/>
                </a:lnTo>
                <a:lnTo>
                  <a:pt x="5261" y="7350"/>
                </a:lnTo>
                <a:lnTo>
                  <a:pt x="5236" y="7440"/>
                </a:lnTo>
                <a:lnTo>
                  <a:pt x="5212" y="7530"/>
                </a:lnTo>
                <a:lnTo>
                  <a:pt x="5188" y="7650"/>
                </a:lnTo>
                <a:lnTo>
                  <a:pt x="5165" y="7740"/>
                </a:lnTo>
                <a:lnTo>
                  <a:pt x="5142" y="7860"/>
                </a:lnTo>
                <a:lnTo>
                  <a:pt x="5120" y="7950"/>
                </a:lnTo>
                <a:lnTo>
                  <a:pt x="5098" y="8070"/>
                </a:lnTo>
                <a:lnTo>
                  <a:pt x="5077" y="8190"/>
                </a:lnTo>
                <a:lnTo>
                  <a:pt x="5056" y="8280"/>
                </a:lnTo>
                <a:lnTo>
                  <a:pt x="5035" y="8400"/>
                </a:lnTo>
                <a:lnTo>
                  <a:pt x="5014" y="8490"/>
                </a:lnTo>
                <a:lnTo>
                  <a:pt x="4994" y="8610"/>
                </a:lnTo>
                <a:lnTo>
                  <a:pt x="4974" y="8730"/>
                </a:lnTo>
                <a:lnTo>
                  <a:pt x="4954" y="8820"/>
                </a:lnTo>
                <a:lnTo>
                  <a:pt x="4873" y="9270"/>
                </a:lnTo>
                <a:lnTo>
                  <a:pt x="4852" y="9390"/>
                </a:lnTo>
                <a:lnTo>
                  <a:pt x="4832" y="9510"/>
                </a:lnTo>
                <a:lnTo>
                  <a:pt x="4810" y="9630"/>
                </a:lnTo>
                <a:lnTo>
                  <a:pt x="4789" y="9750"/>
                </a:lnTo>
                <a:lnTo>
                  <a:pt x="4767" y="9840"/>
                </a:lnTo>
                <a:lnTo>
                  <a:pt x="4745" y="9960"/>
                </a:lnTo>
                <a:lnTo>
                  <a:pt x="4723" y="10080"/>
                </a:lnTo>
                <a:lnTo>
                  <a:pt x="4699" y="10200"/>
                </a:lnTo>
                <a:lnTo>
                  <a:pt x="4676" y="10320"/>
                </a:lnTo>
                <a:lnTo>
                  <a:pt x="4651" y="10440"/>
                </a:lnTo>
                <a:lnTo>
                  <a:pt x="4626" y="10530"/>
                </a:lnTo>
                <a:lnTo>
                  <a:pt x="4601" y="10650"/>
                </a:lnTo>
                <a:lnTo>
                  <a:pt x="4574" y="10770"/>
                </a:lnTo>
                <a:lnTo>
                  <a:pt x="4547" y="10890"/>
                </a:lnTo>
                <a:lnTo>
                  <a:pt x="4518" y="11010"/>
                </a:lnTo>
                <a:lnTo>
                  <a:pt x="4489" y="11130"/>
                </a:lnTo>
                <a:lnTo>
                  <a:pt x="4459" y="11220"/>
                </a:lnTo>
                <a:lnTo>
                  <a:pt x="4428" y="11340"/>
                </a:lnTo>
                <a:lnTo>
                  <a:pt x="4395" y="11460"/>
                </a:lnTo>
                <a:lnTo>
                  <a:pt x="4362" y="11580"/>
                </a:lnTo>
                <a:lnTo>
                  <a:pt x="4327" y="11700"/>
                </a:lnTo>
                <a:lnTo>
                  <a:pt x="4291" y="11790"/>
                </a:lnTo>
                <a:lnTo>
                  <a:pt x="4254" y="11910"/>
                </a:lnTo>
                <a:lnTo>
                  <a:pt x="4216" y="12030"/>
                </a:lnTo>
                <a:lnTo>
                  <a:pt x="4176" y="12150"/>
                </a:lnTo>
                <a:lnTo>
                  <a:pt x="4135" y="12240"/>
                </a:lnTo>
                <a:lnTo>
                  <a:pt x="4092" y="12360"/>
                </a:lnTo>
                <a:lnTo>
                  <a:pt x="4047" y="12480"/>
                </a:lnTo>
                <a:lnTo>
                  <a:pt x="4001" y="12570"/>
                </a:lnTo>
                <a:lnTo>
                  <a:pt x="3954" y="12690"/>
                </a:lnTo>
                <a:lnTo>
                  <a:pt x="3905" y="12810"/>
                </a:lnTo>
                <a:lnTo>
                  <a:pt x="3854" y="12900"/>
                </a:lnTo>
                <a:lnTo>
                  <a:pt x="3801" y="13020"/>
                </a:lnTo>
                <a:lnTo>
                  <a:pt x="3746" y="13110"/>
                </a:lnTo>
                <a:lnTo>
                  <a:pt x="3690" y="13230"/>
                </a:lnTo>
                <a:lnTo>
                  <a:pt x="3631" y="13320"/>
                </a:lnTo>
                <a:lnTo>
                  <a:pt x="3571" y="13440"/>
                </a:lnTo>
                <a:lnTo>
                  <a:pt x="3508" y="13530"/>
                </a:lnTo>
                <a:lnTo>
                  <a:pt x="3443" y="13620"/>
                </a:lnTo>
                <a:lnTo>
                  <a:pt x="3377" y="13740"/>
                </a:lnTo>
                <a:lnTo>
                  <a:pt x="3308" y="13830"/>
                </a:lnTo>
                <a:lnTo>
                  <a:pt x="3236" y="13920"/>
                </a:lnTo>
                <a:lnTo>
                  <a:pt x="3163" y="14010"/>
                </a:lnTo>
                <a:lnTo>
                  <a:pt x="3087" y="14130"/>
                </a:lnTo>
                <a:lnTo>
                  <a:pt x="3009" y="14220"/>
                </a:lnTo>
                <a:lnTo>
                  <a:pt x="2928" y="14310"/>
                </a:lnTo>
                <a:lnTo>
                  <a:pt x="2845" y="14400"/>
                </a:lnTo>
                <a:lnTo>
                  <a:pt x="2775" y="14490"/>
                </a:lnTo>
                <a:lnTo>
                  <a:pt x="2706" y="14550"/>
                </a:lnTo>
                <a:lnTo>
                  <a:pt x="2568" y="14730"/>
                </a:lnTo>
                <a:lnTo>
                  <a:pt x="2500" y="14790"/>
                </a:lnTo>
                <a:lnTo>
                  <a:pt x="2432" y="14880"/>
                </a:lnTo>
                <a:lnTo>
                  <a:pt x="2297" y="15060"/>
                </a:lnTo>
                <a:lnTo>
                  <a:pt x="2230" y="15150"/>
                </a:lnTo>
                <a:lnTo>
                  <a:pt x="2164" y="15270"/>
                </a:lnTo>
                <a:lnTo>
                  <a:pt x="2098" y="15360"/>
                </a:lnTo>
                <a:lnTo>
                  <a:pt x="2033" y="15450"/>
                </a:lnTo>
                <a:lnTo>
                  <a:pt x="1968" y="15540"/>
                </a:lnTo>
                <a:lnTo>
                  <a:pt x="1904" y="15660"/>
                </a:lnTo>
                <a:lnTo>
                  <a:pt x="1840" y="15750"/>
                </a:lnTo>
                <a:lnTo>
                  <a:pt x="1777" y="15870"/>
                </a:lnTo>
                <a:lnTo>
                  <a:pt x="1715" y="15960"/>
                </a:lnTo>
                <a:lnTo>
                  <a:pt x="1653" y="16080"/>
                </a:lnTo>
                <a:lnTo>
                  <a:pt x="1592" y="16170"/>
                </a:lnTo>
                <a:lnTo>
                  <a:pt x="1532" y="16290"/>
                </a:lnTo>
                <a:lnTo>
                  <a:pt x="1472" y="16410"/>
                </a:lnTo>
                <a:lnTo>
                  <a:pt x="1414" y="16500"/>
                </a:lnTo>
                <a:lnTo>
                  <a:pt x="1356" y="16620"/>
                </a:lnTo>
                <a:lnTo>
                  <a:pt x="1299" y="16740"/>
                </a:lnTo>
                <a:lnTo>
                  <a:pt x="1242" y="16860"/>
                </a:lnTo>
                <a:lnTo>
                  <a:pt x="1187" y="16950"/>
                </a:lnTo>
                <a:lnTo>
                  <a:pt x="1133" y="17070"/>
                </a:lnTo>
                <a:lnTo>
                  <a:pt x="1079" y="17190"/>
                </a:lnTo>
                <a:lnTo>
                  <a:pt x="1027" y="17310"/>
                </a:lnTo>
                <a:lnTo>
                  <a:pt x="975" y="17430"/>
                </a:lnTo>
                <a:lnTo>
                  <a:pt x="925" y="17550"/>
                </a:lnTo>
                <a:lnTo>
                  <a:pt x="875" y="17670"/>
                </a:lnTo>
                <a:lnTo>
                  <a:pt x="827" y="17790"/>
                </a:lnTo>
                <a:lnTo>
                  <a:pt x="779" y="17910"/>
                </a:lnTo>
                <a:lnTo>
                  <a:pt x="733" y="18030"/>
                </a:lnTo>
                <a:lnTo>
                  <a:pt x="688" y="18150"/>
                </a:lnTo>
                <a:lnTo>
                  <a:pt x="644" y="18270"/>
                </a:lnTo>
                <a:lnTo>
                  <a:pt x="601" y="18390"/>
                </a:lnTo>
                <a:lnTo>
                  <a:pt x="560" y="18510"/>
                </a:lnTo>
                <a:lnTo>
                  <a:pt x="520" y="18630"/>
                </a:lnTo>
                <a:lnTo>
                  <a:pt x="481" y="18750"/>
                </a:lnTo>
                <a:lnTo>
                  <a:pt x="443" y="18900"/>
                </a:lnTo>
                <a:lnTo>
                  <a:pt x="407" y="19020"/>
                </a:lnTo>
                <a:lnTo>
                  <a:pt x="372" y="19140"/>
                </a:lnTo>
                <a:lnTo>
                  <a:pt x="339" y="19260"/>
                </a:lnTo>
                <a:lnTo>
                  <a:pt x="306" y="19380"/>
                </a:lnTo>
                <a:lnTo>
                  <a:pt x="276" y="19500"/>
                </a:lnTo>
                <a:lnTo>
                  <a:pt x="247" y="19620"/>
                </a:lnTo>
                <a:lnTo>
                  <a:pt x="219" y="19740"/>
                </a:lnTo>
                <a:lnTo>
                  <a:pt x="193" y="19860"/>
                </a:lnTo>
                <a:lnTo>
                  <a:pt x="168" y="19980"/>
                </a:lnTo>
                <a:lnTo>
                  <a:pt x="145" y="20100"/>
                </a:lnTo>
                <a:lnTo>
                  <a:pt x="123" y="20220"/>
                </a:lnTo>
                <a:lnTo>
                  <a:pt x="104" y="20340"/>
                </a:lnTo>
                <a:lnTo>
                  <a:pt x="85" y="20460"/>
                </a:lnTo>
                <a:lnTo>
                  <a:pt x="69" y="20580"/>
                </a:lnTo>
                <a:lnTo>
                  <a:pt x="54" y="20700"/>
                </a:lnTo>
                <a:lnTo>
                  <a:pt x="41" y="20820"/>
                </a:lnTo>
                <a:lnTo>
                  <a:pt x="30" y="20910"/>
                </a:lnTo>
                <a:lnTo>
                  <a:pt x="20" y="21030"/>
                </a:lnTo>
                <a:lnTo>
                  <a:pt x="12" y="21150"/>
                </a:lnTo>
                <a:lnTo>
                  <a:pt x="6" y="21270"/>
                </a:lnTo>
                <a:lnTo>
                  <a:pt x="2" y="21360"/>
                </a:lnTo>
                <a:lnTo>
                  <a:pt x="0" y="21480"/>
                </a:lnTo>
                <a:lnTo>
                  <a:pt x="0" y="21600"/>
                </a:lnTo>
                <a:lnTo>
                  <a:pt x="21600" y="21600"/>
                </a:lnTo>
                <a:lnTo>
                  <a:pt x="21600" y="0"/>
                </a:lnTo>
                <a:close/>
              </a:path>
            </a:pathLst>
          </a:custGeom>
          <a:solidFill>
            <a:srgbClr val="5C2CCE"/>
          </a:solidFill>
          <a:ln w="12700">
            <a:miter lim="400000"/>
          </a:ln>
        </p:spPr>
        <p:txBody>
          <a:bodyPr lIns="34289" rIns="34289"/>
          <a:lstStyle/>
          <a:p>
            <a:endParaRPr sz="1086"/>
          </a:p>
        </p:txBody>
      </p:sp>
      <p:sp>
        <p:nvSpPr>
          <p:cNvPr id="97" name="object 4"/>
          <p:cNvSpPr txBox="1"/>
          <p:nvPr/>
        </p:nvSpPr>
        <p:spPr>
          <a:xfrm>
            <a:off x="5147624" y="3735159"/>
            <a:ext cx="3009425" cy="2539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indent="1611629" algn="r">
              <a:spcBef>
                <a:spcPts val="75"/>
              </a:spcBef>
              <a:defRPr sz="2200">
                <a:solidFill>
                  <a:srgbClr val="FFFFFF"/>
                </a:solidFill>
                <a:latin typeface="Poppins Regular"/>
                <a:ea typeface="Poppins Regular"/>
                <a:cs typeface="Poppins Regular"/>
                <a:sym typeface="Poppins Regular"/>
              </a:defRPr>
            </a:pPr>
            <a:endParaRPr sz="1650" dirty="0">
              <a:latin typeface="Arial" panose="020B0604020202020204" pitchFamily="34" charset="0"/>
              <a:cs typeface="Arial" panose="020B0604020202020204" pitchFamily="34" charset="0"/>
            </a:endParaRPr>
          </a:p>
        </p:txBody>
      </p:sp>
      <p:sp>
        <p:nvSpPr>
          <p:cNvPr id="98" name="object 5"/>
          <p:cNvSpPr txBox="1">
            <a:spLocks noGrp="1"/>
          </p:cNvSpPr>
          <p:nvPr>
            <p:ph type="title"/>
          </p:nvPr>
        </p:nvSpPr>
        <p:spPr>
          <a:xfrm>
            <a:off x="292751" y="2028745"/>
            <a:ext cx="4572601" cy="819151"/>
          </a:xfrm>
          <a:prstGeom prst="rect">
            <a:avLst/>
          </a:prstGeom>
        </p:spPr>
        <p:txBody>
          <a:bodyPr>
            <a:normAutofit fontScale="90000"/>
          </a:bodyPr>
          <a:lstStyle>
            <a:lvl1pPr indent="11049" defTabSz="795527">
              <a:defRPr sz="6090">
                <a:solidFill>
                  <a:srgbClr val="FFFFFF"/>
                </a:solidFill>
                <a:latin typeface="Poppins-Black"/>
                <a:ea typeface="Poppins-Black"/>
                <a:cs typeface="Poppins-Black"/>
                <a:sym typeface="Poppins-Black"/>
              </a:defRPr>
            </a:lvl1pPr>
          </a:lstStyle>
          <a:p>
            <a:r>
              <a:rPr lang="vi-VN" smtClean="0">
                <a:latin typeface="Arial" panose="020B0604020202020204" pitchFamily="34" charset="0"/>
                <a:cs typeface="Arial" panose="020B0604020202020204" pitchFamily="34" charset="0"/>
              </a:rPr>
              <a:t>Minh Phuc Telecom</a:t>
            </a:r>
            <a:endParaRPr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383" y="199727"/>
            <a:ext cx="3484984" cy="920248"/>
          </a:xfrm>
          <a:prstGeom prst="rect">
            <a:avLst/>
          </a:prstGeom>
        </p:spPr>
      </p:pic>
      <p:sp>
        <p:nvSpPr>
          <p:cNvPr id="8" name="object 4"/>
          <p:cNvSpPr txBox="1"/>
          <p:nvPr/>
        </p:nvSpPr>
        <p:spPr>
          <a:xfrm>
            <a:off x="359940" y="3990257"/>
            <a:ext cx="7604722" cy="150041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vi-VN" sz="3200" b="1" smtClean="0">
                <a:solidFill>
                  <a:schemeClr val="bg1"/>
                </a:solidFill>
                <a:latin typeface="Arial" panose="020B0604020202020204" pitchFamily="34" charset="0"/>
                <a:cs typeface="Arial" panose="020B0604020202020204" pitchFamily="34" charset="0"/>
              </a:rPr>
              <a:t>1. About the company</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solidFill>
                  <a:schemeClr val="bg1"/>
                </a:solidFill>
                <a:latin typeface="Arial" panose="020B0604020202020204" pitchFamily="34" charset="0"/>
                <a:cs typeface="Arial" panose="020B0604020202020204" pitchFamily="34" charset="0"/>
              </a:rPr>
              <a:t>General information</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solidFill>
                  <a:schemeClr val="bg1"/>
                </a:solidFill>
                <a:latin typeface="Arial" panose="020B0604020202020204" pitchFamily="34" charset="0"/>
                <a:cs typeface="Arial" panose="020B0604020202020204" pitchFamily="34" charset="0"/>
              </a:rPr>
              <a:t>Leadership</a:t>
            </a:r>
          </a:p>
          <a:p>
            <a:pPr marL="342900" marR="1897379" indent="-342900">
              <a:spcBef>
                <a:spcPts val="75"/>
              </a:spcBef>
              <a:buFont typeface="Arial" panose="020B0604020202020204" pitchFamily="34" charset="0"/>
              <a:buChar char="•"/>
              <a:defRPr sz="2800">
                <a:solidFill>
                  <a:srgbClr val="464153"/>
                </a:solidFill>
                <a:latin typeface="Poppins Medium"/>
                <a:ea typeface="Poppins Medium"/>
                <a:cs typeface="Poppins Medium"/>
                <a:sym typeface="Poppins Medium"/>
              </a:defRPr>
            </a:pPr>
            <a:r>
              <a:rPr lang="vi-VN" sz="2100" smtClean="0">
                <a:solidFill>
                  <a:schemeClr val="bg1"/>
                </a:solidFill>
                <a:latin typeface="Arial" panose="020B0604020202020204" pitchFamily="34" charset="0"/>
                <a:cs typeface="Arial" panose="020B0604020202020204" pitchFamily="34" charset="0"/>
              </a:rPr>
              <a:t>Field of activity</a:t>
            </a:r>
            <a:endParaRPr lang="vi-VN" sz="2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94893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Google Shape;1384;p161"/>
          <p:cNvSpPr txBox="1">
            <a:spLocks noGrp="1"/>
          </p:cNvSpPr>
          <p:nvPr>
            <p:ph type="title"/>
          </p:nvPr>
        </p:nvSpPr>
        <p:spPr>
          <a:xfrm>
            <a:off x="935773" y="1030719"/>
            <a:ext cx="7004086" cy="871072"/>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Arial" panose="020B0604020202020204" pitchFamily="34" charset="0"/>
              <a:buChar char="•"/>
            </a:pPr>
            <a:r>
              <a:rPr lang="vi-VN" sz="4400" smtClean="0">
                <a:solidFill>
                  <a:srgbClr val="002060"/>
                </a:solidFill>
                <a:latin typeface="Helvetica" charset="0"/>
                <a:ea typeface="Helvetica" charset="0"/>
                <a:cs typeface="Helvetica" charset="0"/>
              </a:rPr>
              <a:t>General Information</a:t>
            </a:r>
            <a:endParaRPr sz="4400" dirty="0">
              <a:solidFill>
                <a:srgbClr val="002060"/>
              </a:solidFill>
              <a:latin typeface="Helvetica" charset="0"/>
              <a:ea typeface="Helvetica" charset="0"/>
              <a:cs typeface="Helvetica" charset="0"/>
            </a:endParaRPr>
          </a:p>
        </p:txBody>
      </p:sp>
      <p:sp>
        <p:nvSpPr>
          <p:cNvPr id="2" name="Rectangle 1"/>
          <p:cNvSpPr/>
          <p:nvPr/>
        </p:nvSpPr>
        <p:spPr>
          <a:xfrm>
            <a:off x="0" y="0"/>
            <a:ext cx="859536" cy="6858000"/>
          </a:xfrm>
          <a:prstGeom prst="rect">
            <a:avLst/>
          </a:prstGeom>
          <a:solidFill>
            <a:srgbClr val="285B84"/>
          </a:solidFill>
          <a:ln w="25400" cap="flat">
            <a:solidFill>
              <a:srgbClr val="285B8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6" name="object 4"/>
          <p:cNvSpPr txBox="1"/>
          <p:nvPr/>
        </p:nvSpPr>
        <p:spPr>
          <a:xfrm>
            <a:off x="1274618" y="1813557"/>
            <a:ext cx="9836726" cy="9694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vi-VN" sz="2100" smtClean="0">
                <a:solidFill>
                  <a:srgbClr val="285B84"/>
                </a:solidFill>
                <a:latin typeface="Arial" panose="020B0604020202020204" pitchFamily="34" charset="0"/>
                <a:cs typeface="Arial" panose="020B0604020202020204" pitchFamily="34" charset="0"/>
              </a:rPr>
              <a:t>MP Telecom was established in 2002, which is </a:t>
            </a:r>
            <a:r>
              <a:rPr lang="en-US" sz="2100">
                <a:solidFill>
                  <a:srgbClr val="285B84"/>
                </a:solidFill>
                <a:latin typeface="Arial" panose="020B0604020202020204" pitchFamily="34" charset="0"/>
                <a:cs typeface="Arial" panose="020B0604020202020204" pitchFamily="34" charset="0"/>
              </a:rPr>
              <a:t>is </a:t>
            </a:r>
            <a:r>
              <a:rPr lang="en-US" sz="2100" smtClean="0">
                <a:solidFill>
                  <a:srgbClr val="285B84"/>
                </a:solidFill>
                <a:latin typeface="Arial" panose="020B0604020202020204" pitchFamily="34" charset="0"/>
                <a:cs typeface="Arial" panose="020B0604020202020204" pitchFamily="34" charset="0"/>
              </a:rPr>
              <a:t>a</a:t>
            </a:r>
            <a:r>
              <a:rPr lang="vi-VN" sz="2100" smtClean="0">
                <a:solidFill>
                  <a:srgbClr val="285B84"/>
                </a:solidFill>
                <a:latin typeface="Arial" panose="020B0604020202020204" pitchFamily="34" charset="0"/>
                <a:cs typeface="Arial" panose="020B0604020202020204" pitchFamily="34" charset="0"/>
              </a:rPr>
              <a:t> </a:t>
            </a:r>
            <a:r>
              <a:rPr lang="en-US" sz="2100" smtClean="0">
                <a:solidFill>
                  <a:srgbClr val="285B84"/>
                </a:solidFill>
                <a:latin typeface="Arial" panose="020B0604020202020204" pitchFamily="34" charset="0"/>
                <a:cs typeface="Arial" panose="020B0604020202020204" pitchFamily="34" charset="0"/>
              </a:rPr>
              <a:t>leading </a:t>
            </a:r>
            <a:r>
              <a:rPr lang="en-US" sz="2100">
                <a:solidFill>
                  <a:srgbClr val="285B84"/>
                </a:solidFill>
                <a:latin typeface="Arial" panose="020B0604020202020204" pitchFamily="34" charset="0"/>
                <a:cs typeface="Arial" panose="020B0604020202020204" pitchFamily="34" charset="0"/>
              </a:rPr>
              <a:t>company in Vietnam specializing in providing Solutions - Contact Center services and Business Process Outsourcing – BPO.</a:t>
            </a:r>
            <a:endParaRPr lang="vi-VN" sz="2100" smtClean="0">
              <a:solidFill>
                <a:srgbClr val="285B84"/>
              </a:solidFill>
              <a:latin typeface="Arial" panose="020B0604020202020204" pitchFamily="34" charset="0"/>
              <a:cs typeface="Arial" panose="020B0604020202020204" pitchFamily="34" charset="0"/>
            </a:endParaRPr>
          </a:p>
        </p:txBody>
      </p:sp>
      <p:sp>
        <p:nvSpPr>
          <p:cNvPr id="10" name="Google Shape;1384;p161"/>
          <p:cNvSpPr txBox="1">
            <a:spLocks/>
          </p:cNvSpPr>
          <p:nvPr/>
        </p:nvSpPr>
        <p:spPr>
          <a:xfrm>
            <a:off x="935773" y="2957704"/>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571500" indent="-571500" hangingPunct="1">
              <a:buFont typeface="Arial" panose="020B0604020202020204" pitchFamily="34" charset="0"/>
              <a:buChar char="•"/>
            </a:pPr>
            <a:r>
              <a:rPr lang="vi-VN" sz="4400" smtClean="0">
                <a:solidFill>
                  <a:srgbClr val="002060"/>
                </a:solidFill>
                <a:latin typeface="Helvetica" charset="0"/>
                <a:ea typeface="Helvetica" charset="0"/>
                <a:cs typeface="Helvetica" charset="0"/>
              </a:rPr>
              <a:t>Leadership</a:t>
            </a:r>
            <a:endParaRPr lang="vi-VN" sz="4400" dirty="0">
              <a:solidFill>
                <a:srgbClr val="002060"/>
              </a:solidFill>
              <a:latin typeface="Helvetica" charset="0"/>
              <a:ea typeface="Helvetica" charset="0"/>
              <a:cs typeface="Helvetica" charset="0"/>
            </a:endParaRPr>
          </a:p>
        </p:txBody>
      </p:sp>
      <p:sp>
        <p:nvSpPr>
          <p:cNvPr id="11" name="object 4"/>
          <p:cNvSpPr txBox="1"/>
          <p:nvPr/>
        </p:nvSpPr>
        <p:spPr>
          <a:xfrm>
            <a:off x="1274618" y="3666555"/>
            <a:ext cx="9836725" cy="3231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vi-VN" sz="2100" smtClean="0">
                <a:solidFill>
                  <a:srgbClr val="285B84"/>
                </a:solidFill>
                <a:latin typeface="Arial" panose="020B0604020202020204" pitchFamily="34" charset="0"/>
                <a:cs typeface="Arial" panose="020B0604020202020204" pitchFamily="34" charset="0"/>
              </a:rPr>
              <a:t>Head of IT department: Mr Le Minh Tien</a:t>
            </a:r>
          </a:p>
        </p:txBody>
      </p:sp>
      <p:sp>
        <p:nvSpPr>
          <p:cNvPr id="12" name="Google Shape;1384;p161"/>
          <p:cNvSpPr txBox="1">
            <a:spLocks/>
          </p:cNvSpPr>
          <p:nvPr/>
        </p:nvSpPr>
        <p:spPr>
          <a:xfrm>
            <a:off x="935773" y="4186061"/>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571500" indent="-571500" hangingPunct="1">
              <a:buFont typeface="Arial" panose="020B0604020202020204" pitchFamily="34" charset="0"/>
              <a:buChar char="•"/>
            </a:pPr>
            <a:r>
              <a:rPr lang="vi-VN" sz="4400" smtClean="0">
                <a:solidFill>
                  <a:srgbClr val="002060"/>
                </a:solidFill>
                <a:latin typeface="Helvetica" charset="0"/>
                <a:ea typeface="Helvetica" charset="0"/>
                <a:cs typeface="Helvetica" charset="0"/>
              </a:rPr>
              <a:t>Field of activity</a:t>
            </a:r>
            <a:endParaRPr lang="vi-VN" sz="4400" dirty="0">
              <a:solidFill>
                <a:srgbClr val="002060"/>
              </a:solidFill>
              <a:latin typeface="Helvetica" charset="0"/>
              <a:ea typeface="Helvetica" charset="0"/>
              <a:cs typeface="Helvetica" charset="0"/>
            </a:endParaRPr>
          </a:p>
        </p:txBody>
      </p:sp>
      <p:sp>
        <p:nvSpPr>
          <p:cNvPr id="13" name="Google Shape;1384;p161"/>
          <p:cNvSpPr txBox="1">
            <a:spLocks/>
          </p:cNvSpPr>
          <p:nvPr/>
        </p:nvSpPr>
        <p:spPr>
          <a:xfrm>
            <a:off x="935773" y="1811445"/>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endParaRPr lang="vi-VN" sz="4400" dirty="0">
              <a:solidFill>
                <a:srgbClr val="002060"/>
              </a:solidFill>
              <a:latin typeface="Helvetica" charset="0"/>
              <a:ea typeface="Helvetica" charset="0"/>
              <a:cs typeface="Helvetica"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383" y="119387"/>
            <a:ext cx="3484984" cy="920248"/>
          </a:xfrm>
          <a:prstGeom prst="rect">
            <a:avLst/>
          </a:prstGeom>
        </p:spPr>
      </p:pic>
      <p:sp>
        <p:nvSpPr>
          <p:cNvPr id="15" name="object 4"/>
          <p:cNvSpPr txBox="1"/>
          <p:nvPr/>
        </p:nvSpPr>
        <p:spPr>
          <a:xfrm>
            <a:off x="1274618" y="4936371"/>
            <a:ext cx="9836726" cy="166712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R="1897379" indent="9525">
              <a:spcBef>
                <a:spcPts val="75"/>
              </a:spcBef>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Services </a:t>
            </a:r>
            <a:r>
              <a:rPr lang="en-US" sz="2100">
                <a:solidFill>
                  <a:srgbClr val="285B84"/>
                </a:solidFill>
                <a:latin typeface="Arial" panose="020B0604020202020204" pitchFamily="34" charset="0"/>
                <a:cs typeface="Arial" panose="020B0604020202020204" pitchFamily="34" charset="0"/>
              </a:rPr>
              <a:t>of MP Telecom:</a:t>
            </a:r>
          </a:p>
          <a:p>
            <a:pPr marL="342900" marR="1897379" indent="-342900">
              <a:spcBef>
                <a:spcPts val="75"/>
              </a:spcBef>
              <a:buFont typeface="Wingdings" panose="05000000000000000000" pitchFamily="2" charset="2"/>
              <a:buChar char="ü"/>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Customer </a:t>
            </a:r>
            <a:r>
              <a:rPr lang="en-US" sz="2100">
                <a:solidFill>
                  <a:srgbClr val="285B84"/>
                </a:solidFill>
                <a:latin typeface="Arial" panose="020B0604020202020204" pitchFamily="34" charset="0"/>
                <a:cs typeface="Arial" panose="020B0604020202020204" pitchFamily="34" charset="0"/>
              </a:rPr>
              <a:t>Care</a:t>
            </a:r>
          </a:p>
          <a:p>
            <a:pPr marL="342900" marR="1897379" indent="-342900">
              <a:spcBef>
                <a:spcPts val="75"/>
              </a:spcBef>
              <a:buFont typeface="Wingdings" panose="05000000000000000000" pitchFamily="2" charset="2"/>
              <a:buChar char="ü"/>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Tele-Services</a:t>
            </a:r>
            <a:endParaRPr lang="en-US" sz="2100">
              <a:solidFill>
                <a:srgbClr val="285B84"/>
              </a:solidFill>
              <a:latin typeface="Arial" panose="020B0604020202020204" pitchFamily="34" charset="0"/>
              <a:cs typeface="Arial" panose="020B0604020202020204" pitchFamily="34" charset="0"/>
            </a:endParaRPr>
          </a:p>
          <a:p>
            <a:pPr marL="342900" marR="1897379" indent="-342900">
              <a:spcBef>
                <a:spcPts val="75"/>
              </a:spcBef>
              <a:buFont typeface="Wingdings" panose="05000000000000000000" pitchFamily="2" charset="2"/>
              <a:buChar char="ü"/>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HR </a:t>
            </a:r>
            <a:r>
              <a:rPr lang="en-US" sz="2100">
                <a:solidFill>
                  <a:srgbClr val="285B84"/>
                </a:solidFill>
                <a:latin typeface="Arial" panose="020B0604020202020204" pitchFamily="34" charset="0"/>
                <a:cs typeface="Arial" panose="020B0604020202020204" pitchFamily="34" charset="0"/>
              </a:rPr>
              <a:t>Supply &amp; </a:t>
            </a:r>
            <a:r>
              <a:rPr lang="en-US" sz="2100" smtClean="0">
                <a:solidFill>
                  <a:srgbClr val="285B84"/>
                </a:solidFill>
                <a:latin typeface="Arial" panose="020B0604020202020204" pitchFamily="34" charset="0"/>
                <a:cs typeface="Arial" panose="020B0604020202020204" pitchFamily="34" charset="0"/>
              </a:rPr>
              <a:t>Training</a:t>
            </a:r>
            <a:endParaRPr lang="vi-VN" sz="2100" smtClean="0">
              <a:solidFill>
                <a:srgbClr val="285B84"/>
              </a:solidFill>
              <a:latin typeface="Arial" panose="020B0604020202020204" pitchFamily="34" charset="0"/>
              <a:cs typeface="Arial" panose="020B0604020202020204" pitchFamily="34" charset="0"/>
            </a:endParaRPr>
          </a:p>
          <a:p>
            <a:pPr marL="342900" marR="1897379" indent="-342900">
              <a:spcBef>
                <a:spcPts val="75"/>
              </a:spcBef>
              <a:buFont typeface="Wingdings" panose="05000000000000000000" pitchFamily="2" charset="2"/>
              <a:buChar char="ü"/>
              <a:defRPr sz="2800">
                <a:solidFill>
                  <a:srgbClr val="464153"/>
                </a:solidFill>
                <a:latin typeface="Poppins Medium"/>
                <a:ea typeface="Poppins Medium"/>
                <a:cs typeface="Poppins Medium"/>
                <a:sym typeface="Poppins Medium"/>
              </a:defRPr>
            </a:pPr>
            <a:r>
              <a:rPr lang="vi-VN" sz="2100" smtClean="0">
                <a:solidFill>
                  <a:srgbClr val="285B84"/>
                </a:solidFill>
                <a:latin typeface="Arial" panose="020B0604020202020204" pitchFamily="34" charset="0"/>
                <a:cs typeface="Arial" panose="020B0604020202020204" pitchFamily="34" charset="0"/>
              </a:rPr>
              <a:t>.....</a:t>
            </a:r>
            <a:endParaRPr lang="en-US" sz="2100">
              <a:solidFill>
                <a:srgbClr val="285B84"/>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6192980" y="3666554"/>
            <a:ext cx="2829320" cy="2772162"/>
          </a:xfrm>
          <a:prstGeom prst="rect">
            <a:avLst/>
          </a:prstGeom>
        </p:spPr>
      </p:pic>
    </p:spTree>
    <p:extLst>
      <p:ext uri="{BB962C8B-B14F-4D97-AF65-F5344CB8AC3E}">
        <p14:creationId xmlns:p14="http://schemas.microsoft.com/office/powerpoint/2010/main" val="183575833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9317" y="8024"/>
            <a:ext cx="8644683" cy="1256810"/>
          </a:xfrm>
          <a:prstGeom prst="rect">
            <a:avLst/>
          </a:prstGeom>
          <a:solidFill>
            <a:schemeClr val="tx2"/>
          </a:solidFill>
          <a:ln w="25400" cap="flat">
            <a:solidFill>
              <a:schemeClr val="tx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Google Shape;1384;p161"/>
          <p:cNvSpPr txBox="1">
            <a:spLocks noGrp="1"/>
          </p:cNvSpPr>
          <p:nvPr>
            <p:ph type="title"/>
          </p:nvPr>
        </p:nvSpPr>
        <p:spPr>
          <a:xfrm>
            <a:off x="935772" y="185446"/>
            <a:ext cx="8208227" cy="871072"/>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vi-VN" sz="4400" smtClean="0">
                <a:solidFill>
                  <a:srgbClr val="002060"/>
                </a:solidFill>
                <a:latin typeface="Arial" panose="020B0604020202020204" pitchFamily="34" charset="0"/>
                <a:ea typeface="Helvetica" charset="0"/>
                <a:cs typeface="Arial" panose="020B0604020202020204" pitchFamily="34" charset="0"/>
              </a:rPr>
              <a:t>2. Plans and assigned</a:t>
            </a:r>
            <a:endParaRPr sz="4400" dirty="0">
              <a:solidFill>
                <a:srgbClr val="002060"/>
              </a:solidFill>
              <a:latin typeface="Arial" panose="020B0604020202020204" pitchFamily="34" charset="0"/>
              <a:ea typeface="Helvetica" charset="0"/>
              <a:cs typeface="Arial" panose="020B0604020202020204" pitchFamily="34" charset="0"/>
            </a:endParaRPr>
          </a:p>
        </p:txBody>
      </p:sp>
      <p:sp>
        <p:nvSpPr>
          <p:cNvPr id="2" name="Rectangle 1"/>
          <p:cNvSpPr/>
          <p:nvPr/>
        </p:nvSpPr>
        <p:spPr>
          <a:xfrm>
            <a:off x="0" y="0"/>
            <a:ext cx="859536" cy="6858000"/>
          </a:xfrm>
          <a:prstGeom prst="rect">
            <a:avLst/>
          </a:prstGeom>
          <a:solidFill>
            <a:srgbClr val="285B84"/>
          </a:solidFill>
          <a:ln w="25400" cap="flat">
            <a:solidFill>
              <a:srgbClr val="285B8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3" name="Google Shape;1384;p161"/>
          <p:cNvSpPr txBox="1">
            <a:spLocks/>
          </p:cNvSpPr>
          <p:nvPr/>
        </p:nvSpPr>
        <p:spPr>
          <a:xfrm>
            <a:off x="935773" y="1811445"/>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endParaRPr lang="vi-VN" sz="4400" dirty="0">
              <a:solidFill>
                <a:srgbClr val="002060"/>
              </a:solidFill>
              <a:latin typeface="Helvetica" charset="0"/>
              <a:ea typeface="Helvetica" charset="0"/>
              <a:cs typeface="Helvetica" charset="0"/>
            </a:endParaRPr>
          </a:p>
        </p:txBody>
      </p:sp>
      <p:grpSp>
        <p:nvGrpSpPr>
          <p:cNvPr id="3" name="Group 2"/>
          <p:cNvGrpSpPr/>
          <p:nvPr/>
        </p:nvGrpSpPr>
        <p:grpSpPr>
          <a:xfrm>
            <a:off x="859535" y="1490891"/>
            <a:ext cx="10140974" cy="4566715"/>
            <a:chOff x="859536" y="897390"/>
            <a:chExt cx="10140974" cy="4566715"/>
          </a:xfrm>
        </p:grpSpPr>
        <p:sp>
          <p:nvSpPr>
            <p:cNvPr id="10" name="Google Shape;1384;p161"/>
            <p:cNvSpPr txBox="1">
              <a:spLocks/>
            </p:cNvSpPr>
            <p:nvPr/>
          </p:nvSpPr>
          <p:spPr>
            <a:xfrm>
              <a:off x="859536" y="897390"/>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571500" indent="-571500" hangingPunct="1">
                <a:buFont typeface="Arial" panose="020B0604020202020204" pitchFamily="34" charset="0"/>
                <a:buChar char="•"/>
              </a:pPr>
              <a:r>
                <a:rPr lang="vi-VN" sz="3600" smtClean="0">
                  <a:solidFill>
                    <a:schemeClr val="accent5">
                      <a:lumMod val="50000"/>
                    </a:schemeClr>
                  </a:solidFill>
                  <a:latin typeface="Helvetica" charset="0"/>
                  <a:ea typeface="Helvetica" charset="0"/>
                  <a:cs typeface="Helvetica" charset="0"/>
                </a:rPr>
                <a:t>Internship</a:t>
              </a:r>
              <a:endParaRPr lang="vi-VN" sz="3600" dirty="0">
                <a:solidFill>
                  <a:schemeClr val="accent5">
                    <a:lumMod val="50000"/>
                  </a:schemeClr>
                </a:solidFill>
                <a:latin typeface="Helvetica" charset="0"/>
                <a:ea typeface="Helvetica" charset="0"/>
                <a:cs typeface="Helvetica" charset="0"/>
              </a:endParaRPr>
            </a:p>
          </p:txBody>
        </p:sp>
        <p:sp>
          <p:nvSpPr>
            <p:cNvPr id="11" name="object 4"/>
            <p:cNvSpPr txBox="1"/>
            <p:nvPr/>
          </p:nvSpPr>
          <p:spPr>
            <a:xfrm>
              <a:off x="999672" y="1628371"/>
              <a:ext cx="9836725" cy="3231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342900" marR="1897379" indent="-342900">
                <a:spcBef>
                  <a:spcPts val="75"/>
                </a:spcBef>
                <a:buFont typeface="Wingdings" panose="05000000000000000000" pitchFamily="2" charset="2"/>
                <a:buChar char="Ø"/>
                <a:defRPr sz="2800">
                  <a:solidFill>
                    <a:srgbClr val="464153"/>
                  </a:solidFill>
                  <a:latin typeface="Poppins Medium"/>
                  <a:ea typeface="Poppins Medium"/>
                  <a:cs typeface="Poppins Medium"/>
                  <a:sym typeface="Poppins Medium"/>
                </a:defRPr>
              </a:pPr>
              <a:r>
                <a:rPr lang="vi-VN" sz="2100" smtClean="0">
                  <a:solidFill>
                    <a:srgbClr val="285B84"/>
                  </a:solidFill>
                  <a:latin typeface="Arial" panose="020B0604020202020204" pitchFamily="34" charset="0"/>
                  <a:cs typeface="Arial" panose="020B0604020202020204" pitchFamily="34" charset="0"/>
                </a:rPr>
                <a:t>IT Support Intern</a:t>
              </a:r>
            </a:p>
          </p:txBody>
        </p:sp>
        <p:sp>
          <p:nvSpPr>
            <p:cNvPr id="12" name="Google Shape;1384;p161"/>
            <p:cNvSpPr txBox="1">
              <a:spLocks/>
            </p:cNvSpPr>
            <p:nvPr/>
          </p:nvSpPr>
          <p:spPr>
            <a:xfrm>
              <a:off x="859536" y="1994519"/>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571500" indent="-571500" hangingPunct="1">
                <a:buFont typeface="Arial" panose="020B0604020202020204" pitchFamily="34" charset="0"/>
                <a:buChar char="•"/>
              </a:pPr>
              <a:r>
                <a:rPr lang="vi-VN" sz="3600" smtClean="0">
                  <a:solidFill>
                    <a:schemeClr val="accent5">
                      <a:lumMod val="50000"/>
                    </a:schemeClr>
                  </a:solidFill>
                  <a:latin typeface="Helvetica" charset="0"/>
                  <a:ea typeface="Helvetica" charset="0"/>
                  <a:cs typeface="Helvetica" charset="0"/>
                </a:rPr>
                <a:t>Internship period</a:t>
              </a:r>
              <a:endParaRPr lang="vi-VN" sz="3600" dirty="0">
                <a:solidFill>
                  <a:schemeClr val="accent5">
                    <a:lumMod val="50000"/>
                  </a:schemeClr>
                </a:solidFill>
                <a:latin typeface="Helvetica" charset="0"/>
                <a:ea typeface="Helvetica" charset="0"/>
                <a:cs typeface="Helvetica" charset="0"/>
              </a:endParaRPr>
            </a:p>
          </p:txBody>
        </p:sp>
        <p:sp>
          <p:nvSpPr>
            <p:cNvPr id="15" name="object 4"/>
            <p:cNvSpPr txBox="1"/>
            <p:nvPr/>
          </p:nvSpPr>
          <p:spPr>
            <a:xfrm>
              <a:off x="999672" y="2725500"/>
              <a:ext cx="9836726" cy="65915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342900" marR="1897379" indent="-342900">
                <a:spcBef>
                  <a:spcPts val="75"/>
                </a:spcBef>
                <a:buFont typeface="Wingdings" panose="05000000000000000000" pitchFamily="2" charset="2"/>
                <a:buChar char="Ø"/>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Started </a:t>
              </a:r>
              <a:r>
                <a:rPr lang="en-US" sz="2100">
                  <a:solidFill>
                    <a:srgbClr val="285B84"/>
                  </a:solidFill>
                  <a:latin typeface="Arial" panose="020B0604020202020204" pitchFamily="34" charset="0"/>
                  <a:cs typeface="Arial" panose="020B0604020202020204" pitchFamily="34" charset="0"/>
                </a:rPr>
                <a:t>on 14/3/2022 and end in 14/6/2022</a:t>
              </a:r>
            </a:p>
            <a:p>
              <a:pPr marR="1897379" indent="9525">
                <a:spcBef>
                  <a:spcPts val="75"/>
                </a:spcBef>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Part-time intern</a:t>
              </a:r>
              <a:endParaRPr lang="en-US" sz="2100">
                <a:solidFill>
                  <a:srgbClr val="285B84"/>
                </a:solidFill>
                <a:latin typeface="Arial" panose="020B0604020202020204" pitchFamily="34" charset="0"/>
                <a:cs typeface="Arial" panose="020B0604020202020204" pitchFamily="34" charset="0"/>
              </a:endParaRPr>
            </a:p>
          </p:txBody>
        </p:sp>
        <p:sp>
          <p:nvSpPr>
            <p:cNvPr id="16" name="Google Shape;1384;p161"/>
            <p:cNvSpPr txBox="1">
              <a:spLocks/>
            </p:cNvSpPr>
            <p:nvPr/>
          </p:nvSpPr>
          <p:spPr>
            <a:xfrm>
              <a:off x="935773" y="3427638"/>
              <a:ext cx="7004086" cy="871072"/>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marL="571500" indent="-571500" hangingPunct="1">
                <a:buFont typeface="Arial" panose="020B0604020202020204" pitchFamily="34" charset="0"/>
                <a:buChar char="•"/>
              </a:pPr>
              <a:r>
                <a:rPr lang="vi-VN" sz="3600" smtClean="0">
                  <a:solidFill>
                    <a:schemeClr val="accent5">
                      <a:lumMod val="50000"/>
                    </a:schemeClr>
                  </a:solidFill>
                  <a:latin typeface="Helvetica" charset="0"/>
                  <a:ea typeface="Helvetica" charset="0"/>
                  <a:cs typeface="Helvetica" charset="0"/>
                </a:rPr>
                <a:t>Jobs</a:t>
              </a:r>
              <a:endParaRPr lang="vi-VN" sz="3600" dirty="0">
                <a:solidFill>
                  <a:schemeClr val="accent5">
                    <a:lumMod val="50000"/>
                  </a:schemeClr>
                </a:solidFill>
                <a:latin typeface="Helvetica" charset="0"/>
                <a:ea typeface="Helvetica" charset="0"/>
                <a:cs typeface="Helvetica" charset="0"/>
              </a:endParaRPr>
            </a:p>
          </p:txBody>
        </p:sp>
        <p:sp>
          <p:nvSpPr>
            <p:cNvPr id="17" name="object 4"/>
            <p:cNvSpPr txBox="1"/>
            <p:nvPr/>
          </p:nvSpPr>
          <p:spPr>
            <a:xfrm>
              <a:off x="999671" y="4158619"/>
              <a:ext cx="10000839" cy="130548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342900" marR="1897379" indent="-342900">
                <a:spcBef>
                  <a:spcPts val="75"/>
                </a:spcBef>
                <a:buFont typeface="Wingdings" panose="05000000000000000000" pitchFamily="2" charset="2"/>
                <a:buChar char="Ø"/>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Project </a:t>
              </a:r>
              <a:r>
                <a:rPr lang="en-US" sz="2100">
                  <a:solidFill>
                    <a:srgbClr val="285B84"/>
                  </a:solidFill>
                  <a:latin typeface="Arial" panose="020B0604020202020204" pitchFamily="34" charset="0"/>
                  <a:cs typeface="Arial" panose="020B0604020202020204" pitchFamily="34" charset="0"/>
                </a:rPr>
                <a:t>1: Reporting departments monthly by using Power BI.</a:t>
              </a:r>
            </a:p>
            <a:p>
              <a:pPr marL="342900" marR="1897379" indent="-342900">
                <a:spcBef>
                  <a:spcPts val="75"/>
                </a:spcBef>
                <a:buFont typeface="Wingdings" panose="05000000000000000000" pitchFamily="2" charset="2"/>
                <a:buChar char="Ø"/>
                <a:defRPr sz="2800">
                  <a:solidFill>
                    <a:srgbClr val="464153"/>
                  </a:solidFill>
                  <a:latin typeface="Poppins Medium"/>
                  <a:ea typeface="Poppins Medium"/>
                  <a:cs typeface="Poppins Medium"/>
                  <a:sym typeface="Poppins Medium"/>
                </a:defRPr>
              </a:pPr>
              <a:r>
                <a:rPr lang="en-US" sz="2100" smtClean="0">
                  <a:solidFill>
                    <a:srgbClr val="285B84"/>
                  </a:solidFill>
                  <a:latin typeface="Arial" panose="020B0604020202020204" pitchFamily="34" charset="0"/>
                  <a:cs typeface="Arial" panose="020B0604020202020204" pitchFamily="34" charset="0"/>
                </a:rPr>
                <a:t>Project </a:t>
              </a:r>
              <a:r>
                <a:rPr lang="en-US" sz="2100">
                  <a:solidFill>
                    <a:srgbClr val="285B84"/>
                  </a:solidFill>
                  <a:latin typeface="Arial" panose="020B0604020202020204" pitchFamily="34" charset="0"/>
                  <a:cs typeface="Arial" panose="020B0604020202020204" pitchFamily="34" charset="0"/>
                </a:rPr>
                <a:t>2: Creating two diagrams which illustrate Port Satus Up or Down and Admin of  Banwidth Information of technological devices by using Prometheus and Grafanas dashboard. </a:t>
              </a:r>
            </a:p>
          </p:txBody>
        </p:sp>
      </p:grpSp>
      <p:sp>
        <p:nvSpPr>
          <p:cNvPr id="4" name="Rectangle 3"/>
          <p:cNvSpPr/>
          <p:nvPr/>
        </p:nvSpPr>
        <p:spPr>
          <a:xfrm>
            <a:off x="1706252" y="984074"/>
            <a:ext cx="1272475" cy="45719"/>
          </a:xfrm>
          <a:prstGeom prst="rect">
            <a:avLst/>
          </a:prstGeom>
          <a:solidFill>
            <a:srgbClr val="002060"/>
          </a:solidFill>
          <a:ln w="25400" cap="flat">
            <a:solidFill>
              <a:srgbClr val="00206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66852973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4" name="Google Shape;108;p17"/>
          <p:cNvPicPr preferRelativeResize="0"/>
          <p:nvPr/>
        </p:nvPicPr>
        <p:blipFill rotWithShape="1">
          <a:blip r:embed="rId3">
            <a:alphaModFix/>
          </a:blip>
          <a:srcRect/>
          <a:stretch/>
        </p:blipFill>
        <p:spPr>
          <a:xfrm>
            <a:off x="3586443" y="1047238"/>
            <a:ext cx="5299991" cy="3200057"/>
          </a:xfrm>
          <a:prstGeom prst="rect">
            <a:avLst/>
          </a:prstGeom>
          <a:noFill/>
          <a:ln>
            <a:noFill/>
          </a:ln>
        </p:spPr>
      </p:pic>
      <p:sp>
        <p:nvSpPr>
          <p:cNvPr id="105" name="Google Shape;105;p17"/>
          <p:cNvSpPr txBox="1"/>
          <p:nvPr/>
        </p:nvSpPr>
        <p:spPr>
          <a:xfrm>
            <a:off x="318689" y="3873186"/>
            <a:ext cx="2988000" cy="15852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solidFill>
                <a:srgbClr val="FFFFFF"/>
              </a:solidFill>
              <a:latin typeface="Avenir"/>
              <a:ea typeface="Avenir"/>
              <a:cs typeface="Avenir"/>
              <a:sym typeface="Avenir"/>
            </a:endParaRPr>
          </a:p>
        </p:txBody>
      </p:sp>
      <p:sp>
        <p:nvSpPr>
          <p:cNvPr id="11" name="Google Shape;1384;p161"/>
          <p:cNvSpPr txBox="1">
            <a:spLocks/>
          </p:cNvSpPr>
          <p:nvPr/>
        </p:nvSpPr>
        <p:spPr>
          <a:xfrm>
            <a:off x="166254" y="2149597"/>
            <a:ext cx="3352800" cy="2765571"/>
          </a:xfrm>
          <a:prstGeom prst="rect">
            <a:avLst/>
          </a:prstGeom>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r>
              <a:rPr lang="vi-VN" sz="4800">
                <a:solidFill>
                  <a:srgbClr val="F1F6F5"/>
                </a:solidFill>
                <a:latin typeface="Arial" panose="020B0604020202020204" pitchFamily="34" charset="0"/>
                <a:ea typeface="Helvetica" charset="0"/>
                <a:cs typeface="Arial" panose="020B0604020202020204" pitchFamily="34" charset="0"/>
              </a:rPr>
              <a:t>3</a:t>
            </a:r>
            <a:r>
              <a:rPr lang="vi-VN" sz="4800" smtClean="0">
                <a:solidFill>
                  <a:srgbClr val="F1F6F5"/>
                </a:solidFill>
                <a:latin typeface="Arial" panose="020B0604020202020204" pitchFamily="34" charset="0"/>
                <a:ea typeface="Helvetica" charset="0"/>
                <a:cs typeface="Arial" panose="020B0604020202020204" pitchFamily="34" charset="0"/>
              </a:rPr>
              <a:t>. Work Content</a:t>
            </a:r>
            <a:endParaRPr lang="vi-VN" sz="4800" dirty="0">
              <a:solidFill>
                <a:srgbClr val="F1F6F5"/>
              </a:solidFill>
              <a:latin typeface="Arial" panose="020B0604020202020204" pitchFamily="34" charset="0"/>
              <a:ea typeface="Helvetica" charset="0"/>
              <a:cs typeface="Arial" panose="020B0604020202020204" pitchFamily="34" charset="0"/>
            </a:endParaRPr>
          </a:p>
        </p:txBody>
      </p:sp>
      <p:sp>
        <p:nvSpPr>
          <p:cNvPr id="2" name="Rectangle 1"/>
          <p:cNvSpPr/>
          <p:nvPr/>
        </p:nvSpPr>
        <p:spPr>
          <a:xfrm>
            <a:off x="166254" y="4164511"/>
            <a:ext cx="5583382" cy="954107"/>
          </a:xfrm>
          <a:prstGeom prst="rect">
            <a:avLst/>
          </a:prstGeom>
        </p:spPr>
        <p:txBody>
          <a:bodyPr wrap="square">
            <a:spAutoFit/>
          </a:bodyPr>
          <a:lstStyle/>
          <a:p>
            <a:pPr marR="1897379">
              <a:spcBef>
                <a:spcPts val="75"/>
              </a:spcBef>
              <a:defRPr sz="2800">
                <a:solidFill>
                  <a:srgbClr val="464153"/>
                </a:solidFill>
                <a:latin typeface="Poppins Medium"/>
                <a:ea typeface="Poppins Medium"/>
                <a:cs typeface="Poppins Medium"/>
                <a:sym typeface="Poppins Medium"/>
              </a:defRPr>
            </a:pPr>
            <a:r>
              <a:rPr lang="vi-VN" sz="2800" u="sng" smtClean="0">
                <a:solidFill>
                  <a:srgbClr val="F1F6F5"/>
                </a:solidFill>
                <a:latin typeface="Arial" panose="020B0604020202020204" pitchFamily="34" charset="0"/>
                <a:cs typeface="Arial" panose="020B0604020202020204" pitchFamily="34" charset="0"/>
              </a:rPr>
              <a:t>Project </a:t>
            </a:r>
            <a:r>
              <a:rPr lang="vi-VN" sz="2800" u="sng">
                <a:solidFill>
                  <a:srgbClr val="F1F6F5"/>
                </a:solidFill>
                <a:latin typeface="Arial" panose="020B0604020202020204" pitchFamily="34" charset="0"/>
                <a:cs typeface="Arial" panose="020B0604020202020204" pitchFamily="34" charset="0"/>
              </a:rPr>
              <a:t>1:</a:t>
            </a:r>
            <a:r>
              <a:rPr lang="vi-VN" sz="2800">
                <a:solidFill>
                  <a:srgbClr val="F1F6F5"/>
                </a:solidFill>
                <a:latin typeface="Arial" panose="020B0604020202020204" pitchFamily="34" charset="0"/>
                <a:cs typeface="Arial" panose="020B0604020202020204" pitchFamily="34" charset="0"/>
              </a:rPr>
              <a:t> Reporting departments monthly</a:t>
            </a:r>
          </a:p>
        </p:txBody>
      </p:sp>
      <p:pic>
        <p:nvPicPr>
          <p:cNvPr id="13" name="Picture 12"/>
          <p:cNvPicPr/>
          <p:nvPr/>
        </p:nvPicPr>
        <p:blipFill>
          <a:blip r:embed="rId4"/>
          <a:stretch>
            <a:fillRect/>
          </a:stretch>
        </p:blipFill>
        <p:spPr>
          <a:xfrm>
            <a:off x="4197928" y="1226958"/>
            <a:ext cx="4059382" cy="2646228"/>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Google Shape;1384;p161"/>
          <p:cNvSpPr txBox="1">
            <a:spLocks noGrp="1"/>
          </p:cNvSpPr>
          <p:nvPr>
            <p:ph type="title"/>
          </p:nvPr>
        </p:nvSpPr>
        <p:spPr>
          <a:xfrm>
            <a:off x="253145" y="202725"/>
            <a:ext cx="7228309" cy="556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400" smtClean="0">
                <a:solidFill>
                  <a:srgbClr val="002060"/>
                </a:solidFill>
                <a:latin typeface="Helvetica" charset="0"/>
                <a:ea typeface="Helvetica" charset="0"/>
                <a:cs typeface="Helvetica" charset="0"/>
              </a:rPr>
              <a:t>Overview of the project.</a:t>
            </a:r>
            <a:endParaRPr sz="4400" dirty="0">
              <a:solidFill>
                <a:srgbClr val="002060"/>
              </a:solidFill>
              <a:latin typeface="Helvetica" charset="0"/>
              <a:ea typeface="Helvetica" charset="0"/>
              <a:cs typeface="Helvetica" charset="0"/>
            </a:endParaRPr>
          </a:p>
        </p:txBody>
      </p:sp>
      <p:sp>
        <p:nvSpPr>
          <p:cNvPr id="45" name="object 4"/>
          <p:cNvSpPr txBox="1"/>
          <p:nvPr/>
        </p:nvSpPr>
        <p:spPr>
          <a:xfrm>
            <a:off x="253145" y="979480"/>
            <a:ext cx="8550429" cy="13492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352425" marR="200501" indent="-342900">
              <a:lnSpc>
                <a:spcPct val="151000"/>
              </a:lnSpc>
              <a:spcBef>
                <a:spcPts val="75"/>
              </a:spcBef>
              <a:buSzPct val="100000"/>
              <a:buFont typeface="Wingdings" panose="05000000000000000000" pitchFamily="2" charset="2"/>
              <a:buChar char="Ø"/>
              <a:tabLst>
                <a:tab pos="180975" algn="l"/>
              </a:tabLst>
              <a:defRPr sz="1600">
                <a:solidFill>
                  <a:srgbClr val="001B2F"/>
                </a:solidFill>
                <a:latin typeface="Poppins Light"/>
                <a:ea typeface="Poppins Light"/>
                <a:cs typeface="Poppins Light"/>
                <a:sym typeface="Poppins Light"/>
              </a:defRPr>
            </a:pPr>
            <a:r>
              <a:rPr lang="en-US" sz="2000" smtClean="0">
                <a:solidFill>
                  <a:srgbClr val="285B84"/>
                </a:solidFill>
                <a:latin typeface="Arial" panose="020B0604020202020204" pitchFamily="34" charset="0"/>
                <a:ea typeface="+mn-ea"/>
                <a:cs typeface="Arial" panose="020B0604020202020204" pitchFamily="34" charset="0"/>
              </a:rPr>
              <a:t>Creating </a:t>
            </a:r>
            <a:r>
              <a:rPr lang="en-US" sz="2000">
                <a:solidFill>
                  <a:srgbClr val="285B84"/>
                </a:solidFill>
                <a:latin typeface="Arial" panose="020B0604020202020204" pitchFamily="34" charset="0"/>
                <a:ea typeface="+mn-ea"/>
                <a:cs typeface="Arial" panose="020B0604020202020204" pitchFamily="34" charset="0"/>
              </a:rPr>
              <a:t>and separating tables in Excel by using the language: </a:t>
            </a:r>
            <a:r>
              <a:rPr lang="en-US" sz="2000" b="1" i="1">
                <a:solidFill>
                  <a:srgbClr val="285B84"/>
                </a:solidFill>
                <a:latin typeface="Arial" panose="020B0604020202020204" pitchFamily="34" charset="0"/>
                <a:ea typeface="+mn-ea"/>
                <a:cs typeface="Arial" panose="020B0604020202020204" pitchFamily="34" charset="0"/>
              </a:rPr>
              <a:t>Python</a:t>
            </a:r>
          </a:p>
          <a:p>
            <a:pPr marL="352425" marR="200501" indent="-342900">
              <a:lnSpc>
                <a:spcPct val="151000"/>
              </a:lnSpc>
              <a:spcBef>
                <a:spcPts val="75"/>
              </a:spcBef>
              <a:buSzPct val="100000"/>
              <a:buFont typeface="Wingdings" panose="05000000000000000000" pitchFamily="2" charset="2"/>
              <a:buChar char="Ø"/>
              <a:tabLst>
                <a:tab pos="180975" algn="l"/>
              </a:tabLst>
              <a:defRPr sz="1600">
                <a:solidFill>
                  <a:srgbClr val="001B2F"/>
                </a:solidFill>
                <a:latin typeface="Poppins Light"/>
                <a:ea typeface="Poppins Light"/>
                <a:cs typeface="Poppins Light"/>
                <a:sym typeface="Poppins Light"/>
              </a:defRPr>
            </a:pPr>
            <a:r>
              <a:rPr lang="en-US" sz="2000" smtClean="0">
                <a:solidFill>
                  <a:srgbClr val="285B84"/>
                </a:solidFill>
                <a:latin typeface="Arial" panose="020B0604020202020204" pitchFamily="34" charset="0"/>
                <a:ea typeface="+mn-ea"/>
                <a:cs typeface="Arial" panose="020B0604020202020204" pitchFamily="34" charset="0"/>
              </a:rPr>
              <a:t>Importing </a:t>
            </a:r>
            <a:r>
              <a:rPr lang="en-US" sz="2000">
                <a:solidFill>
                  <a:srgbClr val="285B84"/>
                </a:solidFill>
                <a:latin typeface="Arial" panose="020B0604020202020204" pitchFamily="34" charset="0"/>
                <a:ea typeface="+mn-ea"/>
                <a:cs typeface="Arial" panose="020B0604020202020204" pitchFamily="34" charset="0"/>
              </a:rPr>
              <a:t>and Exporting database for following requirements by using Diagram Analysis Application: </a:t>
            </a:r>
            <a:r>
              <a:rPr lang="en-US" sz="2000" b="1" i="1">
                <a:solidFill>
                  <a:srgbClr val="285B84"/>
                </a:solidFill>
                <a:latin typeface="Arial" panose="020B0604020202020204" pitchFamily="34" charset="0"/>
                <a:ea typeface="+mn-ea"/>
                <a:cs typeface="Arial" panose="020B0604020202020204" pitchFamily="34" charset="0"/>
              </a:rPr>
              <a:t>Power BI</a:t>
            </a:r>
            <a:endParaRPr lang="en-US" sz="2000" b="1" i="1" dirty="0">
              <a:solidFill>
                <a:srgbClr val="285B84"/>
              </a:solidFill>
              <a:latin typeface="Arial" panose="020B0604020202020204" pitchFamily="34" charset="0"/>
              <a:ea typeface="+mn-ea"/>
              <a:cs typeface="Arial" panose="020B0604020202020204" pitchFamily="34" charset="0"/>
            </a:endParaRPr>
          </a:p>
        </p:txBody>
      </p:sp>
      <p:sp>
        <p:nvSpPr>
          <p:cNvPr id="5" name="Google Shape;1384;p161"/>
          <p:cNvSpPr txBox="1">
            <a:spLocks/>
          </p:cNvSpPr>
          <p:nvPr/>
        </p:nvSpPr>
        <p:spPr>
          <a:xfrm>
            <a:off x="253144" y="2604012"/>
            <a:ext cx="8890856" cy="556403"/>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t" anchorCtr="0">
            <a:noAutofit/>
          </a:bodyPr>
          <a:lstStyle>
            <a:lvl1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1pPr>
            <a:lvl2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2pPr>
            <a:lvl3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3pPr>
            <a:lvl4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4pPr>
            <a:lvl5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5pPr>
            <a:lvl6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6pPr>
            <a:lvl7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7pPr>
            <a:lvl8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8pPr>
            <a:lvl9pPr marL="0" marR="0" indent="0" algn="l" defTabSz="685800" rtl="0" latinLnBrk="0">
              <a:lnSpc>
                <a:spcPct val="100000"/>
              </a:lnSpc>
              <a:spcBef>
                <a:spcPts val="0"/>
              </a:spcBef>
              <a:spcAft>
                <a:spcPts val="0"/>
              </a:spcAft>
              <a:buClrTx/>
              <a:buSzTx/>
              <a:buFontTx/>
              <a:buNone/>
              <a:tabLst/>
              <a:defRPr sz="2850" b="1" i="0" u="none" strike="noStrike" cap="none" spc="0" baseline="0">
                <a:ln>
                  <a:noFill/>
                </a:ln>
                <a:solidFill>
                  <a:srgbClr val="001B2F"/>
                </a:solidFill>
                <a:uFillTx/>
                <a:latin typeface="Poppins-ExtraBold"/>
                <a:ea typeface="Poppins-ExtraBold"/>
                <a:cs typeface="Poppins-ExtraBold"/>
                <a:sym typeface="Poppins-ExtraBold"/>
              </a:defRPr>
            </a:lvl9pPr>
          </a:lstStyle>
          <a:p>
            <a:pPr hangingPunct="1"/>
            <a:r>
              <a:rPr lang="en-US" sz="4400" smtClean="0">
                <a:solidFill>
                  <a:srgbClr val="002060"/>
                </a:solidFill>
                <a:latin typeface="Helvetica" charset="0"/>
                <a:ea typeface="Helvetica" charset="0"/>
                <a:cs typeface="Helvetica" charset="0"/>
              </a:rPr>
              <a:t>The </a:t>
            </a:r>
            <a:r>
              <a:rPr lang="en-US" sz="4400">
                <a:solidFill>
                  <a:srgbClr val="002060"/>
                </a:solidFill>
                <a:latin typeface="Helvetica" charset="0"/>
                <a:ea typeface="Helvetica" charset="0"/>
                <a:cs typeface="Helvetica" charset="0"/>
              </a:rPr>
              <a:t>project has to have these basic </a:t>
            </a:r>
            <a:r>
              <a:rPr lang="en-US" sz="4400" smtClean="0">
                <a:solidFill>
                  <a:srgbClr val="002060"/>
                </a:solidFill>
                <a:latin typeface="Helvetica" charset="0"/>
                <a:ea typeface="Helvetica" charset="0"/>
                <a:cs typeface="Helvetica" charset="0"/>
              </a:rPr>
              <a:t>function</a:t>
            </a:r>
            <a:r>
              <a:rPr lang="vi-VN" sz="4400" smtClean="0">
                <a:solidFill>
                  <a:srgbClr val="002060"/>
                </a:solidFill>
                <a:latin typeface="Helvetica" charset="0"/>
                <a:ea typeface="Helvetica" charset="0"/>
                <a:cs typeface="Helvetica" charset="0"/>
              </a:rPr>
              <a:t>s.</a:t>
            </a:r>
            <a:endParaRPr lang="vi-VN" sz="4400" dirty="0">
              <a:solidFill>
                <a:srgbClr val="002060"/>
              </a:solidFill>
              <a:latin typeface="Helvetica" charset="0"/>
              <a:ea typeface="Helvetica" charset="0"/>
              <a:cs typeface="Helvetica" charset="0"/>
            </a:endParaRPr>
          </a:p>
        </p:txBody>
      </p:sp>
      <p:sp>
        <p:nvSpPr>
          <p:cNvPr id="3" name="Rectangle 2"/>
          <p:cNvSpPr/>
          <p:nvPr/>
        </p:nvSpPr>
        <p:spPr>
          <a:xfrm>
            <a:off x="253144" y="4173644"/>
            <a:ext cx="8702170" cy="2246767"/>
          </a:xfrm>
          <a:prstGeom prst="rect">
            <a:avLst/>
          </a:prstGeom>
          <a:no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defTabSz="914400">
              <a:buFont typeface="Arial" panose="020B0604020202020204" pitchFamily="34" charset="0"/>
              <a:buChar char="•"/>
            </a:pPr>
            <a:r>
              <a:rPr lang="en-US" sz="2000" b="1" smtClean="0">
                <a:solidFill>
                  <a:srgbClr val="285B84"/>
                </a:solidFill>
                <a:latin typeface="Arial" panose="020B0604020202020204" pitchFamily="34" charset="0"/>
                <a:cs typeface="Arial" panose="020B0604020202020204" pitchFamily="34" charset="0"/>
              </a:rPr>
              <a:t>Excel</a:t>
            </a:r>
            <a:r>
              <a:rPr lang="en-US" sz="2000" b="1">
                <a:solidFill>
                  <a:srgbClr val="285B84"/>
                </a:solidFill>
                <a:latin typeface="Arial" panose="020B0604020202020204" pitchFamily="34" charset="0"/>
                <a:cs typeface="Arial" panose="020B0604020202020204" pitchFamily="34" charset="0"/>
              </a:rPr>
              <a:t>: </a:t>
            </a:r>
            <a:r>
              <a:rPr lang="en-US" sz="2000">
                <a:solidFill>
                  <a:srgbClr val="285B84"/>
                </a:solidFill>
                <a:latin typeface="Arial" panose="020B0604020202020204" pitchFamily="34" charset="0"/>
                <a:cs typeface="Arial" panose="020B0604020202020204" pitchFamily="34" charset="0"/>
              </a:rPr>
              <a:t>Understanding all valuable information of reporting departments monthly. Besides, using Python to separate tables for analysing explicitly values in each sheet</a:t>
            </a:r>
          </a:p>
          <a:p>
            <a:pPr marL="285750" indent="-285750" defTabSz="914400">
              <a:buFont typeface="Arial" panose="020B0604020202020204" pitchFamily="34" charset="0"/>
              <a:buChar char="•"/>
            </a:pPr>
            <a:r>
              <a:rPr lang="en-US" sz="2000" b="1" smtClean="0">
                <a:solidFill>
                  <a:srgbClr val="285B84"/>
                </a:solidFill>
                <a:latin typeface="Arial" panose="020B0604020202020204" pitchFamily="34" charset="0"/>
                <a:cs typeface="Arial" panose="020B0604020202020204" pitchFamily="34" charset="0"/>
              </a:rPr>
              <a:t>Power BI:</a:t>
            </a:r>
            <a:r>
              <a:rPr lang="en-US" sz="2000" smtClean="0">
                <a:solidFill>
                  <a:srgbClr val="285B84"/>
                </a:solidFill>
                <a:latin typeface="Arial" panose="020B0604020202020204" pitchFamily="34" charset="0"/>
                <a:cs typeface="Arial" panose="020B0604020202020204" pitchFamily="34" charset="0"/>
              </a:rPr>
              <a:t> </a:t>
            </a:r>
            <a:r>
              <a:rPr lang="en-US" sz="2000">
                <a:solidFill>
                  <a:srgbClr val="285B84"/>
                </a:solidFill>
                <a:latin typeface="Arial" panose="020B0604020202020204" pitchFamily="34" charset="0"/>
                <a:cs typeface="Arial" panose="020B0604020202020204" pitchFamily="34" charset="0"/>
              </a:rPr>
              <a:t>Importing database from excel to Power BI </a:t>
            </a:r>
            <a:r>
              <a:rPr lang="en-US" sz="2000" smtClean="0">
                <a:solidFill>
                  <a:srgbClr val="285B84"/>
                </a:solidFill>
                <a:latin typeface="Arial" panose="020B0604020202020204" pitchFamily="34" charset="0"/>
                <a:cs typeface="Arial" panose="020B0604020202020204" pitchFamily="34" charset="0"/>
              </a:rPr>
              <a:t>fields</a:t>
            </a:r>
            <a:r>
              <a:rPr lang="vi-VN" sz="2000" smtClean="0">
                <a:solidFill>
                  <a:srgbClr val="285B84"/>
                </a:solidFill>
                <a:latin typeface="Arial" panose="020B0604020202020204" pitchFamily="34" charset="0"/>
                <a:cs typeface="Arial" panose="020B0604020202020204" pitchFamily="34" charset="0"/>
              </a:rPr>
              <a:t>. In addition, using query options to count total and average numbers in each column immediately</a:t>
            </a:r>
            <a:r>
              <a:rPr lang="en-US" sz="2000" smtClean="0">
                <a:solidFill>
                  <a:srgbClr val="285B84"/>
                </a:solidFill>
                <a:latin typeface="Arial" panose="020B0604020202020204" pitchFamily="34" charset="0"/>
                <a:cs typeface="Arial" panose="020B0604020202020204" pitchFamily="34" charset="0"/>
              </a:rPr>
              <a:t>, </a:t>
            </a:r>
            <a:r>
              <a:rPr lang="en-US" sz="2000">
                <a:solidFill>
                  <a:srgbClr val="285B84"/>
                </a:solidFill>
                <a:latin typeface="Arial" panose="020B0604020202020204" pitchFamily="34" charset="0"/>
                <a:cs typeface="Arial" panose="020B0604020202020204" pitchFamily="34" charset="0"/>
              </a:rPr>
              <a:t>then using suitable </a:t>
            </a:r>
            <a:r>
              <a:rPr lang="en-US" sz="2000" smtClean="0">
                <a:solidFill>
                  <a:srgbClr val="285B84"/>
                </a:solidFill>
                <a:latin typeface="Arial" panose="020B0604020202020204" pitchFamily="34" charset="0"/>
                <a:cs typeface="Arial" panose="020B0604020202020204" pitchFamily="34" charset="0"/>
              </a:rPr>
              <a:t>graphs </a:t>
            </a:r>
            <a:r>
              <a:rPr lang="en-US" sz="2000">
                <a:solidFill>
                  <a:srgbClr val="285B84"/>
                </a:solidFill>
                <a:latin typeface="Arial" panose="020B0604020202020204" pitchFamily="34" charset="0"/>
                <a:cs typeface="Arial" panose="020B0604020202020204" pitchFamily="34" charset="0"/>
              </a:rPr>
              <a:t>for demonstrating clearly all information values in each diagram.</a:t>
            </a:r>
          </a:p>
        </p:txBody>
      </p:sp>
    </p:spTree>
    <p:extLst>
      <p:ext uri="{BB962C8B-B14F-4D97-AF65-F5344CB8AC3E}">
        <p14:creationId xmlns:p14="http://schemas.microsoft.com/office/powerpoint/2010/main" val="17422341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 name="Rectangle 2"/>
          <p:cNvSpPr/>
          <p:nvPr/>
        </p:nvSpPr>
        <p:spPr>
          <a:xfrm>
            <a:off x="2175165" y="0"/>
            <a:ext cx="6968836" cy="6858000"/>
          </a:xfrm>
          <a:prstGeom prst="rect">
            <a:avLst/>
          </a:prstGeom>
          <a:solidFill>
            <a:schemeClr val="bg1"/>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5" name="Google Shape;105;p17"/>
          <p:cNvSpPr txBox="1"/>
          <p:nvPr/>
        </p:nvSpPr>
        <p:spPr>
          <a:xfrm>
            <a:off x="318689" y="3873186"/>
            <a:ext cx="2988000" cy="1585200"/>
          </a:xfrm>
          <a:prstGeom prst="rect">
            <a:avLst/>
          </a:prstGeom>
          <a:noFill/>
          <a:ln>
            <a:noFill/>
          </a:ln>
        </p:spPr>
        <p:txBody>
          <a:bodyPr spcFirstLastPara="1" wrap="square" lIns="91425" tIns="91425" rIns="91425" bIns="91425" anchor="t" anchorCtr="0">
            <a:noAutofit/>
          </a:bodyPr>
          <a:lstStyle/>
          <a:p>
            <a:pPr>
              <a:lnSpc>
                <a:spcPct val="115000"/>
              </a:lnSpc>
            </a:pPr>
            <a:endParaRPr sz="1200" dirty="0">
              <a:solidFill>
                <a:srgbClr val="FFFFFF"/>
              </a:solidFill>
              <a:latin typeface="Avenir"/>
              <a:ea typeface="Avenir"/>
              <a:cs typeface="Avenir"/>
              <a:sym typeface="Avenir"/>
            </a:endParaRPr>
          </a:p>
        </p:txBody>
      </p:sp>
      <p:sp>
        <p:nvSpPr>
          <p:cNvPr id="5" name="TextBox 4"/>
          <p:cNvSpPr txBox="1"/>
          <p:nvPr/>
        </p:nvSpPr>
        <p:spPr>
          <a:xfrm>
            <a:off x="166289" y="1536175"/>
            <a:ext cx="1898038"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a:r>
              <a:rPr lang="vi-VN" sz="2000" i="1">
                <a:solidFill>
                  <a:schemeClr val="bg1"/>
                </a:solidFill>
                <a:latin typeface="Arial" panose="020B0604020202020204" pitchFamily="34" charset="0"/>
                <a:ea typeface="Avenir"/>
                <a:cs typeface="Arial" panose="020B0604020202020204" pitchFamily="34" charset="0"/>
                <a:sym typeface="Avenir"/>
              </a:rPr>
              <a:t>Understanding valuable information and creating character </a:t>
            </a:r>
            <a:r>
              <a:rPr lang="vi-VN" sz="2000" i="1" smtClean="0">
                <a:solidFill>
                  <a:schemeClr val="bg1"/>
                </a:solidFill>
                <a:latin typeface="Arial" panose="020B0604020202020204" pitchFamily="34" charset="0"/>
                <a:ea typeface="Avenir"/>
                <a:cs typeface="Arial" panose="020B0604020202020204" pitchFamily="34" charset="0"/>
                <a:sym typeface="Avenir"/>
              </a:rPr>
              <a:t>numbers </a:t>
            </a:r>
            <a:r>
              <a:rPr lang="en-US" sz="2000" i="1" smtClean="0">
                <a:solidFill>
                  <a:schemeClr val="bg1"/>
                </a:solidFill>
                <a:latin typeface="Arial" panose="020B0604020202020204" pitchFamily="34" charset="0"/>
                <a:ea typeface="Avenir"/>
                <a:cs typeface="Arial" panose="020B0604020202020204" pitchFamily="34" charset="0"/>
                <a:sym typeface="Avenir"/>
              </a:rPr>
              <a:t>for </a:t>
            </a:r>
            <a:r>
              <a:rPr lang="en-US" sz="2000" i="1">
                <a:solidFill>
                  <a:schemeClr val="bg1"/>
                </a:solidFill>
                <a:latin typeface="Arial" panose="020B0604020202020204" pitchFamily="34" charset="0"/>
                <a:ea typeface="Avenir"/>
                <a:cs typeface="Arial" panose="020B0604020202020204" pitchFamily="34" charset="0"/>
                <a:sym typeface="Avenir"/>
              </a:rPr>
              <a:t>each group of department status and device information to manage easily.</a:t>
            </a:r>
            <a:endParaRPr kumimoji="0" lang="en-US" sz="2000" b="0" i="1"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6" name="TextBox 5"/>
          <p:cNvSpPr txBox="1"/>
          <p:nvPr/>
        </p:nvSpPr>
        <p:spPr>
          <a:xfrm>
            <a:off x="354342" y="384087"/>
            <a:ext cx="192578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vi-VN" sz="3200" b="1" i="0" u="none" strike="noStrike" cap="none" spc="0" normalizeH="0" baseline="0" smtClean="0">
                <a:ln>
                  <a:noFill/>
                </a:ln>
                <a:solidFill>
                  <a:schemeClr val="bg1"/>
                </a:solidFill>
                <a:effectLst/>
                <a:uFillTx/>
                <a:latin typeface="Arial" panose="020B0604020202020204" pitchFamily="34" charset="0"/>
                <a:cs typeface="Arial" panose="020B0604020202020204" pitchFamily="34" charset="0"/>
                <a:sym typeface="Calibri"/>
              </a:rPr>
              <a:t>Stage 1</a:t>
            </a:r>
            <a:endParaRPr kumimoji="0" lang="en-US" sz="3200" b="1" i="0" u="none" strike="noStrike" cap="none" spc="0" normalizeH="0" baseline="0">
              <a:ln>
                <a:noFill/>
              </a:ln>
              <a:solidFill>
                <a:schemeClr val="bg1"/>
              </a:solidFill>
              <a:effectLst/>
              <a:uFillTx/>
              <a:latin typeface="Arial" panose="020B0604020202020204" pitchFamily="34" charset="0"/>
              <a:cs typeface="Arial" panose="020B0604020202020204" pitchFamily="34" charset="0"/>
              <a:sym typeface="Calibri"/>
            </a:endParaRPr>
          </a:p>
        </p:txBody>
      </p:sp>
      <p:pic>
        <p:nvPicPr>
          <p:cNvPr id="12" name="Picture 11"/>
          <p:cNvPicPr/>
          <p:nvPr/>
        </p:nvPicPr>
        <p:blipFill>
          <a:blip r:embed="rId3"/>
          <a:stretch>
            <a:fillRect/>
          </a:stretch>
        </p:blipFill>
        <p:spPr>
          <a:xfrm>
            <a:off x="2385082" y="384087"/>
            <a:ext cx="6551103" cy="2304176"/>
          </a:xfrm>
          <a:prstGeom prst="rect">
            <a:avLst/>
          </a:prstGeom>
          <a:ln>
            <a:solidFill>
              <a:schemeClr val="tx1"/>
            </a:solidFill>
          </a:ln>
        </p:spPr>
      </p:pic>
      <p:pic>
        <p:nvPicPr>
          <p:cNvPr id="15" name="Picture 14"/>
          <p:cNvPicPr/>
          <p:nvPr/>
        </p:nvPicPr>
        <p:blipFill>
          <a:blip r:embed="rId4"/>
          <a:stretch>
            <a:fillRect/>
          </a:stretch>
        </p:blipFill>
        <p:spPr>
          <a:xfrm>
            <a:off x="2385082" y="3022145"/>
            <a:ext cx="6549002" cy="3446073"/>
          </a:xfrm>
          <a:prstGeom prst="rect">
            <a:avLst/>
          </a:prstGeom>
          <a:ln>
            <a:solidFill>
              <a:schemeClr val="tx1"/>
            </a:solidFill>
          </a:ln>
        </p:spPr>
      </p:pic>
    </p:spTree>
    <p:extLst>
      <p:ext uri="{BB962C8B-B14F-4D97-AF65-F5344CB8AC3E}">
        <p14:creationId xmlns:p14="http://schemas.microsoft.com/office/powerpoint/2010/main" val="3335634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762</TotalTime>
  <Words>1396</Words>
  <Application>Microsoft Office PowerPoint</Application>
  <PresentationFormat>On-screen Show (4:3)</PresentationFormat>
  <Paragraphs>164</Paragraphs>
  <Slides>30</Slides>
  <Notes>15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30</vt:i4>
      </vt:variant>
    </vt:vector>
  </HeadingPairs>
  <TitlesOfParts>
    <vt:vector size="49" baseType="lpstr">
      <vt:lpstr>Arial</vt:lpstr>
      <vt:lpstr>Arial Black</vt:lpstr>
      <vt:lpstr>Arial Rounded MT Bold</vt:lpstr>
      <vt:lpstr>Avenir</vt:lpstr>
      <vt:lpstr>Calibri</vt:lpstr>
      <vt:lpstr>Cambria</vt:lpstr>
      <vt:lpstr>Helvetica</vt:lpstr>
      <vt:lpstr>Helvetica Neue</vt:lpstr>
      <vt:lpstr>Poppins Bold</vt:lpstr>
      <vt:lpstr>Poppins Light</vt:lpstr>
      <vt:lpstr>Poppins Medium</vt:lpstr>
      <vt:lpstr>Poppins Regular</vt:lpstr>
      <vt:lpstr>Poppins-Black</vt:lpstr>
      <vt:lpstr>Poppins-ExtraBold</vt:lpstr>
      <vt:lpstr>Roboto</vt:lpstr>
      <vt:lpstr>Roboto Black</vt:lpstr>
      <vt:lpstr>Times New Roman</vt:lpstr>
      <vt:lpstr>Wingdings</vt:lpstr>
      <vt:lpstr>Office Theme</vt:lpstr>
      <vt:lpstr>Internship Report</vt:lpstr>
      <vt:lpstr>Introductions</vt:lpstr>
      <vt:lpstr>Content</vt:lpstr>
      <vt:lpstr>Minh Phuc Telecom</vt:lpstr>
      <vt:lpstr>General Information</vt:lpstr>
      <vt:lpstr>2. Plans and assigned</vt:lpstr>
      <vt:lpstr>PowerPoint Presentation</vt:lpstr>
      <vt:lpstr>Overview of the project.</vt:lpstr>
      <vt:lpstr>PowerPoint Presentation</vt:lpstr>
      <vt:lpstr>PowerPoint Presentation</vt:lpstr>
      <vt:lpstr>PowerPoint Presentation</vt:lpstr>
      <vt:lpstr>PowerPoint Presentation</vt:lpstr>
      <vt:lpstr>PowerPoint Presentation</vt:lpstr>
      <vt:lpstr>Result of the project 1</vt:lpstr>
      <vt:lpstr>Result of the project 1</vt:lpstr>
      <vt:lpstr>Result of the project 1</vt:lpstr>
      <vt:lpstr>Result of the project 1</vt:lpstr>
      <vt:lpstr>PowerPoint Presentation</vt:lpstr>
      <vt:lpstr>What is Prometheus?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of the project 2</vt:lpstr>
      <vt:lpstr>4. Experience after internship program</vt:lpstr>
      <vt:lpstr>Timeline Title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Powerpoint</dc:title>
  <dc:creator>huynguyenhoey</dc:creator>
  <cp:lastModifiedBy>huynguyenhoey</cp:lastModifiedBy>
  <cp:revision>250</cp:revision>
  <dcterms:modified xsi:type="dcterms:W3CDTF">2022-06-29T14:56:10Z</dcterms:modified>
</cp:coreProperties>
</file>